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0" r:id="rId4"/>
    <p:sldId id="259" r:id="rId5"/>
    <p:sldId id="260" r:id="rId6"/>
    <p:sldId id="261" r:id="rId7"/>
    <p:sldId id="262" r:id="rId8"/>
    <p:sldId id="281" r:id="rId9"/>
    <p:sldId id="264" r:id="rId10"/>
    <p:sldId id="265" r:id="rId11"/>
    <p:sldId id="267" r:id="rId12"/>
    <p:sldId id="268" r:id="rId13"/>
    <p:sldId id="269" r:id="rId14"/>
    <p:sldId id="270" r:id="rId15"/>
    <p:sldId id="278" r:id="rId16"/>
    <p:sldId id="279" r:id="rId17"/>
    <p:sldId id="271" r:id="rId18"/>
    <p:sldId id="272" r:id="rId19"/>
    <p:sldId id="273" r:id="rId20"/>
    <p:sldId id="282" r:id="rId21"/>
    <p:sldId id="283" r:id="rId22"/>
    <p:sldId id="284" r:id="rId23"/>
    <p:sldId id="285" r:id="rId24"/>
    <p:sldId id="274" r:id="rId25"/>
    <p:sldId id="275" r:id="rId26"/>
    <p:sldId id="286" r:id="rId27"/>
    <p:sldId id="277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11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view3D>
      <c:rotX val="50"/>
      <c:depthPercent val="60"/>
      <c:perspective val="6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800" b="1" i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до 10 лет</c:v>
                </c:pt>
                <c:pt idx="1">
                  <c:v>10 - 18 лет</c:v>
                </c:pt>
                <c:pt idx="2">
                  <c:v>старше 18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12</c:v>
                </c:pt>
                <c:pt idx="2">
                  <c:v>10</c:v>
                </c:pt>
              </c:numCache>
            </c:numRef>
          </c:val>
        </c:ser>
        <c:dLbls/>
      </c:pie3DChart>
    </c:plotArea>
    <c:legend>
      <c:legendPos val="r"/>
      <c:legendEntry>
        <c:idx val="0"/>
        <c:txPr>
          <a:bodyPr/>
          <a:lstStyle/>
          <a:p>
            <a:pPr>
              <a:defRPr sz="2800" b="1" i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800" b="1" i="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800" b="1" i="0" baseline="0"/>
            </a:pPr>
            <a:endParaRPr lang="ru-RU"/>
          </a:p>
        </c:txPr>
      </c:legendEntry>
      <c:layout/>
      <c:txPr>
        <a:bodyPr/>
        <a:lstStyle/>
        <a:p>
          <a:pPr>
            <a:defRPr b="1" i="0" baseline="0"/>
          </a:pPr>
          <a:endParaRPr lang="ru-RU"/>
        </a:p>
      </c:txPr>
    </c:legend>
    <c:plotVisOnly val="1"/>
    <c:dispBlanksAs val="zero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5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800" b="1" i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</c:v>
                </c:pt>
                <c:pt idx="1">
                  <c:v>1</c:v>
                </c:pt>
              </c:numCache>
            </c:numRef>
          </c:val>
        </c:ser>
        <c:dLbls/>
      </c:pie3DChart>
    </c:plotArea>
    <c:legend>
      <c:legendPos val="r"/>
      <c:layout/>
      <c:txPr>
        <a:bodyPr/>
        <a:lstStyle/>
        <a:p>
          <a:pPr>
            <a:defRPr sz="2800" b="1" i="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800" b="1" i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1 раз в месяц</c:v>
                </c:pt>
                <c:pt idx="1">
                  <c:v>1 раз в неделю</c:v>
                </c:pt>
                <c:pt idx="2">
                  <c:v>часто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10</c:v>
                </c:pt>
                <c:pt idx="2">
                  <c:v>9</c:v>
                </c:pt>
              </c:numCache>
            </c:numRef>
          </c:val>
        </c:ser>
        <c:dLbls/>
      </c:pie3DChart>
    </c:plotArea>
    <c:legend>
      <c:legendPos val="r"/>
      <c:layout/>
      <c:txPr>
        <a:bodyPr/>
        <a:lstStyle/>
        <a:p>
          <a:pPr>
            <a:defRPr sz="2800" b="1" i="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800" b="1" i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</c:v>
                </c:pt>
                <c:pt idx="1">
                  <c:v>15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2800" b="1" i="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800" b="1" i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вредный</c:v>
                </c:pt>
                <c:pt idx="1">
                  <c:v>полезный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14</c:v>
                </c:pt>
                <c:pt idx="2">
                  <c:v>13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2800" b="1" i="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800" b="1" i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пломбир</c:v>
                </c:pt>
                <c:pt idx="1">
                  <c:v>с наполнителем</c:v>
                </c:pt>
                <c:pt idx="2">
                  <c:v>фруктовый лёд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2</c:v>
                </c:pt>
                <c:pt idx="2">
                  <c:v>17</c:v>
                </c:pt>
              </c:numCache>
            </c:numRef>
          </c:val>
        </c:ser>
        <c:dLbls/>
      </c:pie3DChart>
    </c:plotArea>
    <c:legend>
      <c:legendPos val="r"/>
      <c:layout/>
      <c:txPr>
        <a:bodyPr/>
        <a:lstStyle/>
        <a:p>
          <a:pPr>
            <a:defRPr sz="2000" b="1" i="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"Умка"</c:v>
                </c:pt>
              </c:strCache>
            </c:strRef>
          </c:tx>
          <c:dLbls>
            <c:txPr>
              <a:bodyPr/>
              <a:lstStyle/>
              <a:p>
                <a:pPr>
                  <a:defRPr sz="2800" b="1" i="1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"Заречный"</c:v>
                </c:pt>
              </c:strCache>
            </c:strRef>
          </c:tx>
          <c:dLbls>
            <c:txPr>
              <a:bodyPr/>
              <a:lstStyle/>
              <a:p>
                <a:pPr>
                  <a:defRPr sz="2800" b="1" i="1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"Фабрика Грёз"</c:v>
                </c:pt>
              </c:strCache>
            </c:strRef>
          </c:tx>
          <c:dLbls>
            <c:txPr>
              <a:bodyPr/>
              <a:lstStyle/>
              <a:p>
                <a:pPr>
                  <a:defRPr sz="2800" b="1" i="1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  Гост</c:v>
                </c:pt>
              </c:strCache>
            </c:strRef>
          </c:tx>
          <c:dLbls>
            <c:txPr>
              <a:bodyPr/>
              <a:lstStyle/>
              <a:p>
                <a:pPr>
                  <a:defRPr sz="2800" b="1" i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/>
        <c:axId val="55490048"/>
        <c:axId val="55491584"/>
      </c:barChart>
      <c:catAx>
        <c:axId val="55490048"/>
        <c:scaling>
          <c:orientation val="minMax"/>
        </c:scaling>
        <c:delete val="1"/>
        <c:axPos val="b"/>
        <c:tickLblPos val="none"/>
        <c:crossAx val="55491584"/>
        <c:crosses val="autoZero"/>
        <c:auto val="1"/>
        <c:lblAlgn val="ctr"/>
        <c:lblOffset val="100"/>
      </c:catAx>
      <c:valAx>
        <c:axId val="55491584"/>
        <c:scaling>
          <c:orientation val="minMax"/>
        </c:scaling>
        <c:axPos val="l"/>
        <c:majorGridlines/>
        <c:numFmt formatCode="General" sourceLinked="1"/>
        <c:tickLblPos val="nextTo"/>
        <c:crossAx val="554900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 i="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822A73-3149-4FC9-A316-244ADAD3F29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BA00346-A35A-4442-B40A-9AC2D2A6D88F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4800" b="1" i="1" dirty="0" smtClean="0">
              <a:solidFill>
                <a:srgbClr val="C00000"/>
              </a:solidFill>
            </a:rPr>
            <a:t>Облизывай не торопясь!</a:t>
          </a:r>
          <a:endParaRPr lang="ru-RU" sz="4800" b="1" i="1" dirty="0">
            <a:solidFill>
              <a:srgbClr val="C00000"/>
            </a:solidFill>
          </a:endParaRPr>
        </a:p>
      </dgm:t>
    </dgm:pt>
    <dgm:pt modelId="{624BF0A9-7922-4C45-B780-155071AF5186}" type="parTrans" cxnId="{4387ED8B-0141-4A6C-83BC-0AB05D108E40}">
      <dgm:prSet/>
      <dgm:spPr/>
      <dgm:t>
        <a:bodyPr/>
        <a:lstStyle/>
        <a:p>
          <a:endParaRPr lang="ru-RU"/>
        </a:p>
      </dgm:t>
    </dgm:pt>
    <dgm:pt modelId="{CE809DF2-501B-46C7-83D7-B4B13F000DAF}" type="sibTrans" cxnId="{4387ED8B-0141-4A6C-83BC-0AB05D108E40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9E925F75-48BF-45B4-8F5B-F7861533943A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b="1" i="1" dirty="0" smtClean="0">
              <a:solidFill>
                <a:srgbClr val="C00000"/>
              </a:solidFill>
            </a:rPr>
            <a:t>Горло закаляется!</a:t>
          </a:r>
          <a:endParaRPr lang="ru-RU" b="1" i="1" dirty="0">
            <a:solidFill>
              <a:srgbClr val="C00000"/>
            </a:solidFill>
          </a:endParaRPr>
        </a:p>
      </dgm:t>
    </dgm:pt>
    <dgm:pt modelId="{FEA69F50-567A-4122-8C1D-4E7240F839BC}" type="parTrans" cxnId="{5274BF6C-39F5-415D-B1F0-2304DF060CC8}">
      <dgm:prSet/>
      <dgm:spPr/>
      <dgm:t>
        <a:bodyPr/>
        <a:lstStyle/>
        <a:p>
          <a:endParaRPr lang="ru-RU"/>
        </a:p>
      </dgm:t>
    </dgm:pt>
    <dgm:pt modelId="{CCDA1A50-EC07-4189-9D0C-C8290B35ED33}" type="sibTrans" cxnId="{5274BF6C-39F5-415D-B1F0-2304DF060CC8}">
      <dgm:prSet/>
      <dgm:spPr/>
      <dgm:t>
        <a:bodyPr/>
        <a:lstStyle/>
        <a:p>
          <a:endParaRPr lang="ru-RU"/>
        </a:p>
      </dgm:t>
    </dgm:pt>
    <dgm:pt modelId="{EE1FC00F-862F-4480-9C98-2B949F4010A0}" type="pres">
      <dgm:prSet presAssocID="{8A822A73-3149-4FC9-A316-244ADAD3F29E}" presName="linearFlow" presStyleCnt="0">
        <dgm:presLayoutVars>
          <dgm:resizeHandles val="exact"/>
        </dgm:presLayoutVars>
      </dgm:prSet>
      <dgm:spPr/>
    </dgm:pt>
    <dgm:pt modelId="{1ED9C9DB-21AA-478B-BF98-26B56D65EA84}" type="pres">
      <dgm:prSet presAssocID="{FBA00346-A35A-4442-B40A-9AC2D2A6D88F}" presName="node" presStyleLbl="node1" presStyleIdx="0" presStyleCnt="2" custScaleX="187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33D09-40EE-45BE-8016-9F5DF57A1D5B}" type="pres">
      <dgm:prSet presAssocID="{CE809DF2-501B-46C7-83D7-B4B13F000DAF}" presName="sibTrans" presStyleLbl="sibTrans2D1" presStyleIdx="0" presStyleCnt="1" custScaleX="136382"/>
      <dgm:spPr/>
      <dgm:t>
        <a:bodyPr/>
        <a:lstStyle/>
        <a:p>
          <a:endParaRPr lang="ru-RU"/>
        </a:p>
      </dgm:t>
    </dgm:pt>
    <dgm:pt modelId="{1ED2335C-B615-4338-91E0-64C27D5210DD}" type="pres">
      <dgm:prSet presAssocID="{CE809DF2-501B-46C7-83D7-B4B13F000DA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E3742D33-8C77-42D7-8B1E-061798CDAF2E}" type="pres">
      <dgm:prSet presAssocID="{9E925F75-48BF-45B4-8F5B-F7861533943A}" presName="node" presStyleLbl="node1" presStyleIdx="1" presStyleCnt="2" custScaleX="191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CACB08-BEF5-4795-BB4A-FA6106C2E676}" type="presOf" srcId="{CE809DF2-501B-46C7-83D7-B4B13F000DAF}" destId="{1ED2335C-B615-4338-91E0-64C27D5210DD}" srcOrd="1" destOrd="0" presId="urn:microsoft.com/office/officeart/2005/8/layout/process2"/>
    <dgm:cxn modelId="{4EC8B231-DC4C-41D2-B77E-9273F7AAEAAA}" type="presOf" srcId="{CE809DF2-501B-46C7-83D7-B4B13F000DAF}" destId="{BA733D09-40EE-45BE-8016-9F5DF57A1D5B}" srcOrd="0" destOrd="0" presId="urn:microsoft.com/office/officeart/2005/8/layout/process2"/>
    <dgm:cxn modelId="{5274BF6C-39F5-415D-B1F0-2304DF060CC8}" srcId="{8A822A73-3149-4FC9-A316-244ADAD3F29E}" destId="{9E925F75-48BF-45B4-8F5B-F7861533943A}" srcOrd="1" destOrd="0" parTransId="{FEA69F50-567A-4122-8C1D-4E7240F839BC}" sibTransId="{CCDA1A50-EC07-4189-9D0C-C8290B35ED33}"/>
    <dgm:cxn modelId="{30EE9159-13BD-4428-BBDD-7EE3D05A449E}" type="presOf" srcId="{8A822A73-3149-4FC9-A316-244ADAD3F29E}" destId="{EE1FC00F-862F-4480-9C98-2B949F4010A0}" srcOrd="0" destOrd="0" presId="urn:microsoft.com/office/officeart/2005/8/layout/process2"/>
    <dgm:cxn modelId="{7F6F2F10-7352-450C-92DC-AE79FDFDDE4F}" type="presOf" srcId="{FBA00346-A35A-4442-B40A-9AC2D2A6D88F}" destId="{1ED9C9DB-21AA-478B-BF98-26B56D65EA84}" srcOrd="0" destOrd="0" presId="urn:microsoft.com/office/officeart/2005/8/layout/process2"/>
    <dgm:cxn modelId="{4387ED8B-0141-4A6C-83BC-0AB05D108E40}" srcId="{8A822A73-3149-4FC9-A316-244ADAD3F29E}" destId="{FBA00346-A35A-4442-B40A-9AC2D2A6D88F}" srcOrd="0" destOrd="0" parTransId="{624BF0A9-7922-4C45-B780-155071AF5186}" sibTransId="{CE809DF2-501B-46C7-83D7-B4B13F000DAF}"/>
    <dgm:cxn modelId="{53CAE9B6-2271-4773-AA21-8A2C8A705C8F}" type="presOf" srcId="{9E925F75-48BF-45B4-8F5B-F7861533943A}" destId="{E3742D33-8C77-42D7-8B1E-061798CDAF2E}" srcOrd="0" destOrd="0" presId="urn:microsoft.com/office/officeart/2005/8/layout/process2"/>
    <dgm:cxn modelId="{2659AB80-3469-4F2C-AB0B-B52F8EAFB52F}" type="presParOf" srcId="{EE1FC00F-862F-4480-9C98-2B949F4010A0}" destId="{1ED9C9DB-21AA-478B-BF98-26B56D65EA84}" srcOrd="0" destOrd="0" presId="urn:microsoft.com/office/officeart/2005/8/layout/process2"/>
    <dgm:cxn modelId="{11069234-C78C-4F53-8823-4A6A977BF6C2}" type="presParOf" srcId="{EE1FC00F-862F-4480-9C98-2B949F4010A0}" destId="{BA733D09-40EE-45BE-8016-9F5DF57A1D5B}" srcOrd="1" destOrd="0" presId="urn:microsoft.com/office/officeart/2005/8/layout/process2"/>
    <dgm:cxn modelId="{F8680EFD-A2B5-4622-A484-A2D6E45A8830}" type="presParOf" srcId="{BA733D09-40EE-45BE-8016-9F5DF57A1D5B}" destId="{1ED2335C-B615-4338-91E0-64C27D5210DD}" srcOrd="0" destOrd="0" presId="urn:microsoft.com/office/officeart/2005/8/layout/process2"/>
    <dgm:cxn modelId="{A461D080-57E6-47B1-828B-9D3E924BABCC}" type="presParOf" srcId="{EE1FC00F-862F-4480-9C98-2B949F4010A0}" destId="{E3742D33-8C77-42D7-8B1E-061798CDAF2E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9C9DB-21AA-478B-BF98-26B56D65EA84}">
      <dsp:nvSpPr>
        <dsp:cNvPr id="0" name=""/>
        <dsp:cNvSpPr/>
      </dsp:nvSpPr>
      <dsp:spPr>
        <a:xfrm>
          <a:off x="105506" y="2480"/>
          <a:ext cx="8018587" cy="16242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i="1" kern="1200" dirty="0" smtClean="0">
              <a:solidFill>
                <a:srgbClr val="C00000"/>
              </a:solidFill>
            </a:rPr>
            <a:t>Облизывай не торопясь!</a:t>
          </a:r>
          <a:endParaRPr lang="ru-RU" sz="4800" b="1" i="1" kern="1200" dirty="0">
            <a:solidFill>
              <a:srgbClr val="C00000"/>
            </a:solidFill>
          </a:endParaRPr>
        </a:p>
      </dsp:txBody>
      <dsp:txXfrm>
        <a:off x="153079" y="50053"/>
        <a:ext cx="7923441" cy="1529104"/>
      </dsp:txXfrm>
    </dsp:sp>
    <dsp:sp modelId="{BA733D09-40EE-45BE-8016-9F5DF57A1D5B}">
      <dsp:nvSpPr>
        <dsp:cNvPr id="0" name=""/>
        <dsp:cNvSpPr/>
      </dsp:nvSpPr>
      <dsp:spPr>
        <a:xfrm rot="5400000">
          <a:off x="3699452" y="1667337"/>
          <a:ext cx="830694" cy="7309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/>
        </a:p>
      </dsp:txBody>
      <dsp:txXfrm rot="-5400000">
        <a:off x="3895525" y="1617446"/>
        <a:ext cx="438548" cy="611420"/>
      </dsp:txXfrm>
    </dsp:sp>
    <dsp:sp modelId="{E3742D33-8C77-42D7-8B1E-061798CDAF2E}">
      <dsp:nvSpPr>
        <dsp:cNvPr id="0" name=""/>
        <dsp:cNvSpPr/>
      </dsp:nvSpPr>
      <dsp:spPr>
        <a:xfrm>
          <a:off x="0" y="2438856"/>
          <a:ext cx="8229600" cy="16242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b="1" i="1" kern="1200" dirty="0" smtClean="0">
              <a:solidFill>
                <a:srgbClr val="C00000"/>
              </a:solidFill>
            </a:rPr>
            <a:t>Горло закаляется!</a:t>
          </a:r>
          <a:endParaRPr lang="ru-RU" sz="6200" b="1" i="1" kern="1200" dirty="0">
            <a:solidFill>
              <a:srgbClr val="C00000"/>
            </a:solidFill>
          </a:endParaRPr>
        </a:p>
      </dsp:txBody>
      <dsp:txXfrm>
        <a:off x="47573" y="2486429"/>
        <a:ext cx="8134454" cy="1529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325F517-4FC3-4277-A730-BCA182F71158}" type="datetimeFigureOut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13EBD9C-3331-413B-8710-4FAB11F24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07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08889-C5BA-404C-9F91-00C16E212711}" type="datetime1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D9EC5-A4C6-49DC-BF90-D44F7A56D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FD7AB-DD75-45A6-9389-82946C48D716}" type="datetime1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81410-2B63-4DC2-8D34-2ADF38634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EDE4C-BA9A-4B79-BBF6-7E87773A1E64}" type="datetime1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802A2-DCB5-4D43-82FE-1FCDE6E63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9D948-6DC6-4E4D-BD21-AFD778458351}" type="datetime1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B8890-2055-4281-825F-45CE487F9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32FFB-3E61-4754-AF24-52EB46419776}" type="datetime1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5A3D9-FEB8-48B7-8B46-A66DC4D41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0CEE4-B256-45D5-B002-F41AAA2C2382}" type="datetime1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7F915-EC0D-41CB-98D5-48B86502C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1E7DA-C60B-45A4-9303-794971157C4C}" type="datetime1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08C12-CC63-401D-92C2-4618D6E2E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3A0D4-BEBB-41F3-9388-DF4B06977E12}" type="datetime1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67A2-932F-4E1B-927A-E973962FB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CD411-493D-416A-94EE-41EC1DC67E19}" type="datetime1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FB45C-AEB4-4B83-A160-EB8F41AFE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2064E-C36D-4DE7-8FEF-168331AA8C96}" type="datetime1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3B10D-2E65-4FE7-B767-63C1630B5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8340E-11B6-4CFE-A226-EE762D7A340D}" type="datetime1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61010-4FFA-432F-BE3D-D42036B2F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6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D8A18B-9774-428C-88B8-EA7F59405E08}" type="datetime1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7A2899-61AA-45B5-B542-F7C57923D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gifmir.ucoz.ru/photo/smajly_i_smajliki/image_99/14-0-249" TargetMode="External"/><Relationship Id="rId2" Type="http://schemas.openxmlformats.org/officeDocument/2006/relationships/hyperlink" Target="http://www.artleo.com/food/11899-morozhenoe-vazochk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24open.ru/blogs/user/beybik3920304/1780600/" TargetMode="External"/><Relationship Id="rId5" Type="http://schemas.openxmlformats.org/officeDocument/2006/relationships/hyperlink" Target="http://namonitore.ru/catalog/sport_mix/gimnastka_na_brevne.html" TargetMode="External"/><Relationship Id="rId4" Type="http://schemas.openxmlformats.org/officeDocument/2006/relationships/hyperlink" Target="http://yalta.olx.com.ua/wayfarer-iid-19324833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Documents and Settings\Aida\Рабочий стол\Рисунок1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95263"/>
            <a:ext cx="8870950" cy="65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071810"/>
            <a:ext cx="3857652" cy="2143140"/>
          </a:xfrm>
        </p:spPr>
        <p:txBody>
          <a:bodyPr rtlCol="0">
            <a:normAutofit/>
          </a:bodyPr>
          <a:lstStyle/>
          <a:p>
            <a:pPr algn="l"/>
            <a:r>
              <a:rPr lang="ru-RU" sz="2000" b="1" u="sng" dirty="0" smtClean="0">
                <a:solidFill>
                  <a:srgbClr val="002060"/>
                </a:solidFill>
              </a:rPr>
              <a:t>Выполнил учащийся </a:t>
            </a:r>
          </a:p>
          <a:p>
            <a:pPr algn="l"/>
            <a:r>
              <a:rPr lang="ru-RU" sz="2000" b="1" u="sng" dirty="0" smtClean="0">
                <a:solidFill>
                  <a:srgbClr val="002060"/>
                </a:solidFill>
              </a:rPr>
              <a:t>2</a:t>
            </a:r>
            <a:r>
              <a:rPr lang="ru-RU" sz="2000" b="1" u="sng" dirty="0" smtClean="0">
                <a:solidFill>
                  <a:srgbClr val="002060"/>
                </a:solidFill>
              </a:rPr>
              <a:t>«а» класса:   </a:t>
            </a:r>
            <a:r>
              <a:rPr lang="ru-RU" sz="2000" b="1" dirty="0" smtClean="0">
                <a:solidFill>
                  <a:srgbClr val="002060"/>
                </a:solidFill>
              </a:rPr>
              <a:t>Аникин Богдан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u="sng" dirty="0" smtClean="0">
                <a:solidFill>
                  <a:srgbClr val="002060"/>
                </a:solidFill>
              </a:rPr>
              <a:t>Руководитель</a:t>
            </a:r>
            <a:r>
              <a:rPr lang="ru-RU" sz="2000" b="1" u="sng" dirty="0" smtClean="0">
                <a:solidFill>
                  <a:srgbClr val="002060"/>
                </a:solidFill>
              </a:rPr>
              <a:t>:</a:t>
            </a:r>
          </a:p>
          <a:p>
            <a:pPr algn="l"/>
            <a:r>
              <a:rPr lang="ru-RU" sz="2000" b="1" dirty="0" err="1" smtClean="0">
                <a:solidFill>
                  <a:srgbClr val="002060"/>
                </a:solidFill>
              </a:rPr>
              <a:t>Корнакова</a:t>
            </a:r>
            <a:r>
              <a:rPr lang="ru-RU" sz="2000" b="1" dirty="0" smtClean="0">
                <a:solidFill>
                  <a:srgbClr val="002060"/>
                </a:solidFill>
              </a:rPr>
              <a:t> Татьяна Геннадьевна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1428736"/>
            <a:ext cx="6715172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inner_Di" pitchFamily="82" charset="0"/>
                <a:cs typeface="+mn-cs"/>
              </a:rPr>
              <a:t>Полезно ли мороженое</a:t>
            </a:r>
          </a:p>
        </p:txBody>
      </p:sp>
      <p:pic>
        <p:nvPicPr>
          <p:cNvPr id="4" name="Picture 2" descr="F:\Богдан Аникин\Мороженое\SANY08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571744"/>
            <a:ext cx="3643306" cy="3089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В мороженом нет витаминов!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7499176" cy="47525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C00000"/>
                </a:solidFill>
              </a:rPr>
              <a:t>Витамин В борется с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C00000"/>
                </a:solidFill>
              </a:rPr>
              <a:t>Витамин А нужен для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C00000"/>
                </a:solidFill>
              </a:rPr>
              <a:t>Витамин Д –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C00000"/>
                </a:solidFill>
              </a:rPr>
              <a:t>Витамин Е –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C00000"/>
                </a:solidFill>
              </a:rPr>
              <a:t>Кальций, железо, магний, фосфор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67544" y="1412776"/>
            <a:ext cx="822960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1700808"/>
            <a:ext cx="1152128" cy="106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C:\Documents and Settings\Admin\Рабочий стол\1304007464_193248333_1----Wayfar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2852936"/>
            <a:ext cx="1584176" cy="887138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5652120" y="2924944"/>
            <a:ext cx="1296144" cy="72008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5796136" y="2852936"/>
            <a:ext cx="999728" cy="87248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3" name="Picture 7" descr="C:\Documents and Settings\Admin\Рабочий стол\gimnastka_na_brevne_6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8F5"/>
              </a:clrFrom>
              <a:clrTo>
                <a:srgbClr val="F6F8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3573016"/>
            <a:ext cx="1872208" cy="1060918"/>
          </a:xfrm>
          <a:prstGeom prst="rect">
            <a:avLst/>
          </a:prstGeom>
          <a:noFill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4725144"/>
            <a:ext cx="118777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Анкетирование</a:t>
            </a:r>
            <a:r>
              <a:rPr lang="ru-RU" sz="5400" b="1" dirty="0" smtClean="0">
                <a:solidFill>
                  <a:srgbClr val="002060"/>
                </a:solidFill>
              </a:rPr>
              <a:t> 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85926"/>
            <a:ext cx="9001156" cy="4340237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32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</a:rPr>
              <a:t>человека</a:t>
            </a:r>
          </a:p>
          <a:p>
            <a:pPr lvl="0"/>
            <a:r>
              <a:rPr lang="ru-RU" sz="4000" b="1" dirty="0" smtClean="0">
                <a:solidFill>
                  <a:srgbClr val="0070C0"/>
                </a:solidFill>
              </a:rPr>
              <a:t>Любите ли Вы мороженое?</a:t>
            </a:r>
          </a:p>
          <a:p>
            <a:pPr lvl="0"/>
            <a:r>
              <a:rPr lang="ru-RU" sz="4000" b="1" dirty="0" smtClean="0">
                <a:solidFill>
                  <a:srgbClr val="0070C0"/>
                </a:solidFill>
              </a:rPr>
              <a:t>Как часто Вы едите мороженое</a:t>
            </a:r>
            <a:r>
              <a:rPr lang="ru-RU" sz="4000" b="1" dirty="0" smtClean="0">
                <a:solidFill>
                  <a:srgbClr val="0070C0"/>
                </a:solidFill>
              </a:rPr>
              <a:t>?</a:t>
            </a:r>
          </a:p>
          <a:p>
            <a:pPr lvl="0"/>
            <a:r>
              <a:rPr lang="ru-RU" sz="4000" b="1" dirty="0" smtClean="0">
                <a:solidFill>
                  <a:srgbClr val="0070C0"/>
                </a:solidFill>
              </a:rPr>
              <a:t>Знаете ли вы состав мороженого?</a:t>
            </a:r>
          </a:p>
          <a:p>
            <a:pPr lvl="0"/>
            <a:r>
              <a:rPr lang="ru-RU" sz="4000" b="1" dirty="0" smtClean="0">
                <a:solidFill>
                  <a:srgbClr val="0070C0"/>
                </a:solidFill>
              </a:rPr>
              <a:t>По вашему мнению, этот продукт…?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pPr lvl="0"/>
            <a:r>
              <a:rPr lang="ru-RU" sz="4000" b="1" dirty="0" smtClean="0">
                <a:solidFill>
                  <a:srgbClr val="0070C0"/>
                </a:solidFill>
              </a:rPr>
              <a:t>Какое мороженое предпочитаете?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/>
          <a:lstStyle/>
          <a:p>
            <a:r>
              <a:rPr lang="ru-RU" sz="6000" b="1" i="1" dirty="0" smtClean="0">
                <a:solidFill>
                  <a:srgbClr val="002060"/>
                </a:solidFill>
              </a:rPr>
              <a:t>Возраст 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2420938"/>
          <a:ext cx="8229600" cy="370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Любите ли Вы мороженое?</a:t>
            </a:r>
            <a:endParaRPr lang="ru-RU" sz="48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1844824"/>
          <a:ext cx="8435280" cy="428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Как часто Вы едите мороженое?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229600" cy="4319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Знаете ли </a:t>
            </a:r>
            <a:r>
              <a:rPr lang="ru-RU" b="1" dirty="0" smtClean="0">
                <a:solidFill>
                  <a:srgbClr val="002060"/>
                </a:solidFill>
              </a:rPr>
              <a:t>Вы </a:t>
            </a:r>
            <a:r>
              <a:rPr lang="ru-RU" b="1" dirty="0" smtClean="0">
                <a:solidFill>
                  <a:srgbClr val="002060"/>
                </a:solidFill>
              </a:rPr>
              <a:t>состав мороженого?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2214554"/>
          <a:ext cx="8229600" cy="3911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 вашему мнению,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этот продукт?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96944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Какое мороженое предпочитаете?</a:t>
            </a:r>
            <a:endParaRPr lang="ru-RU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2205038"/>
          <a:ext cx="8229600" cy="392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Рейтинг  производителей</a:t>
            </a:r>
            <a:endParaRPr lang="ru-RU" sz="54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2060575"/>
          <a:ext cx="8229600" cy="4065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Домашняя  лаборатория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3075" name="Picture 3" descr="C:\Documents and Settings\Admin\Рабочий стол\IMG_0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92896"/>
            <a:ext cx="4104456" cy="3078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F:\Богдан Аникин\Мороженое\SANY08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71678"/>
            <a:ext cx="4714908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Цель  работы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2376264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Проверить: </a:t>
            </a:r>
            <a:r>
              <a:rPr lang="ru-RU" sz="4400" b="1" i="1" dirty="0" smtClean="0">
                <a:solidFill>
                  <a:srgbClr val="0070C0"/>
                </a:solidFill>
              </a:rPr>
              <a:t>мороженое – это ПОЛЬЗА или ВРЕД?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56F060-6320-469A-BF9D-05FFDA627EC1}" type="datetime1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603A4-2D75-4E46-82BE-082C70E8AA6A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2050" name="Picture 2" descr="F:\Богдан Аникин\Мороженое\SANY0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286124"/>
            <a:ext cx="428628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14290"/>
            <a:ext cx="579357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Домашнее</a:t>
            </a:r>
            <a:r>
              <a:rPr lang="ru-RU" sz="4000" b="1" dirty="0">
                <a:ln w="11430"/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 мороженое</a:t>
            </a:r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4500563" y="1071563"/>
            <a:ext cx="31432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/>
            <a:r>
              <a:rPr lang="ru-RU" sz="1600">
                <a:solidFill>
                  <a:srgbClr val="053D8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 яйца,</a:t>
            </a:r>
          </a:p>
          <a:p>
            <a:pPr marL="457200"/>
            <a:r>
              <a:rPr lang="ru-RU" sz="1600">
                <a:solidFill>
                  <a:srgbClr val="053D8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250 мл сливок,</a:t>
            </a:r>
          </a:p>
          <a:p>
            <a:pPr marL="457200"/>
            <a:r>
              <a:rPr lang="ru-RU" sz="1600">
                <a:solidFill>
                  <a:srgbClr val="053D8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5 ст.л. сахарной пудры,</a:t>
            </a:r>
          </a:p>
          <a:p>
            <a:pPr marL="457200"/>
            <a:r>
              <a:rPr lang="ru-RU" sz="1600">
                <a:solidFill>
                  <a:srgbClr val="053D8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 ст. л. какао</a:t>
            </a:r>
          </a:p>
        </p:txBody>
      </p:sp>
      <p:pic>
        <p:nvPicPr>
          <p:cNvPr id="6146" name="Picture 2" descr="N:\мороженое\домашнее мороженое\P1130426.JPG"/>
          <p:cNvPicPr>
            <a:picLocks noChangeAspect="1" noChangeArrowheads="1"/>
          </p:cNvPicPr>
          <p:nvPr/>
        </p:nvPicPr>
        <p:blipFill>
          <a:blip r:embed="rId2" cstate="print"/>
          <a:srcRect l="6551" r="8292" b="6289"/>
          <a:stretch>
            <a:fillRect/>
          </a:stretch>
        </p:blipFill>
        <p:spPr bwMode="auto">
          <a:xfrm>
            <a:off x="2643174" y="928670"/>
            <a:ext cx="1857388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5DA2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srgbClr val="005DA2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N:\мороженое\домашнее мороженое\P1130429.JPG"/>
          <p:cNvPicPr>
            <a:picLocks noChangeAspect="1" noChangeArrowheads="1"/>
          </p:cNvPicPr>
          <p:nvPr/>
        </p:nvPicPr>
        <p:blipFill>
          <a:blip r:embed="rId3" cstate="print"/>
          <a:srcRect l="6667"/>
          <a:stretch>
            <a:fillRect/>
          </a:stretch>
        </p:blipFill>
        <p:spPr bwMode="auto">
          <a:xfrm>
            <a:off x="214282" y="2214554"/>
            <a:ext cx="2000264" cy="14231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5DA2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srgbClr val="005DA2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N:\мороженое\домашнее мороженое\P11304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786190"/>
            <a:ext cx="2214578" cy="1470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5DA2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srgbClr val="005DA2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 descr="N:\мороженое\домашнее мороженое\P1130441.JPG"/>
          <p:cNvPicPr>
            <a:picLocks noChangeAspect="1" noChangeArrowheads="1"/>
          </p:cNvPicPr>
          <p:nvPr/>
        </p:nvPicPr>
        <p:blipFill>
          <a:blip r:embed="rId5" cstate="print"/>
          <a:srcRect l="7745" t="30858" r="7064" b="4855"/>
          <a:stretch>
            <a:fillRect/>
          </a:stretch>
        </p:blipFill>
        <p:spPr bwMode="auto">
          <a:xfrm>
            <a:off x="142844" y="4929198"/>
            <a:ext cx="1571636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5DA2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srgbClr val="005DA2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20" name="Прямоугольник 14"/>
          <p:cNvSpPr>
            <a:spLocks noChangeArrowheads="1"/>
          </p:cNvSpPr>
          <p:nvPr/>
        </p:nvSpPr>
        <p:spPr bwMode="auto">
          <a:xfrm>
            <a:off x="2428875" y="2357438"/>
            <a:ext cx="62150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Garamond" pitchFamily="18" charset="0"/>
              <a:buAutoNum type="arabicPeriod"/>
            </a:pPr>
            <a:r>
              <a:rPr lang="ru-RU" sz="1600">
                <a:solidFill>
                  <a:srgbClr val="053D8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Желтки отделить от белков. Из желтков и сахарной пудры (3 ст.л.) сделать гоголь-моголь.</a:t>
            </a:r>
          </a:p>
          <a:p>
            <a:pPr marL="342900" indent="-342900">
              <a:buFont typeface="Garamond" pitchFamily="18" charset="0"/>
              <a:buAutoNum type="arabicPeriod"/>
            </a:pPr>
            <a:r>
              <a:rPr lang="ru-RU" sz="1600">
                <a:solidFill>
                  <a:srgbClr val="053D8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Белки взбить до крепкой пены.</a:t>
            </a:r>
          </a:p>
          <a:p>
            <a:pPr marL="342900" indent="-342900">
              <a:buFont typeface="Garamond" pitchFamily="18" charset="0"/>
              <a:buAutoNum type="arabicPeriod"/>
            </a:pPr>
            <a:r>
              <a:rPr lang="ru-RU" sz="1600">
                <a:solidFill>
                  <a:srgbClr val="053D8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Сливки с сахарной пудрой (2 ст.л.) взбить до загустения.</a:t>
            </a:r>
          </a:p>
        </p:txBody>
      </p:sp>
      <p:sp>
        <p:nvSpPr>
          <p:cNvPr id="13321" name="Прямоугольник 15"/>
          <p:cNvSpPr>
            <a:spLocks noChangeArrowheads="1"/>
          </p:cNvSpPr>
          <p:nvPr/>
        </p:nvSpPr>
        <p:spPr bwMode="auto">
          <a:xfrm>
            <a:off x="4214813" y="3571875"/>
            <a:ext cx="46434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1600">
                <a:solidFill>
                  <a:srgbClr val="053D8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4.   Осторожно смешать взбитые белки и гоголь-моголь, добавить половину взбитых сливок. Переложить часть готовой массы в емкость для заморозки. К оставшейся массе добавить какао и переложить в другую емкость. Поставить в морозильную камеру на 2 часа.</a:t>
            </a:r>
          </a:p>
        </p:txBody>
      </p:sp>
      <p:sp>
        <p:nvSpPr>
          <p:cNvPr id="13322" name="Прямоугольник 16"/>
          <p:cNvSpPr>
            <a:spLocks noChangeArrowheads="1"/>
          </p:cNvSpPr>
          <p:nvPr/>
        </p:nvSpPr>
        <p:spPr bwMode="auto">
          <a:xfrm>
            <a:off x="1857375" y="550068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1600">
                <a:solidFill>
                  <a:srgbClr val="053D8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5.   Ложкой набрать мороженое и положить в креманку. Украсить взбитыми сливками, измельченными орехами и тертым шоколадом.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928794" y="3357562"/>
            <a:ext cx="6929486" cy="1077218"/>
          </a:xfrm>
          <a:prstGeom prst="rect">
            <a:avLst/>
          </a:prstGeom>
          <a:gradFill flip="none" rotWithShape="1">
            <a:gsLst>
              <a:gs pos="0">
                <a:srgbClr val="ADC9E1">
                  <a:alpha val="0"/>
                </a:srgb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  <a:alpha val="66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>
                <a:solidFill>
                  <a:srgbClr val="053D81"/>
                </a:solidFill>
                <a:latin typeface="Comic Sans MS" pitchFamily="66" charset="0"/>
                <a:cs typeface="Calibri" pitchFamily="34" charset="0"/>
              </a:rPr>
              <a:t>Все молочные компоненты в мороженом находятся в гомогенизированной форме (жировые шарики в мороженом величиной 2 микрона) </a:t>
            </a:r>
            <a:r>
              <a:rPr lang="ru-RU" sz="1600">
                <a:solidFill>
                  <a:srgbClr val="053D8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и оно обогащено воздухом.</a:t>
            </a:r>
            <a:r>
              <a:rPr lang="ru-RU" sz="1600">
                <a:solidFill>
                  <a:srgbClr val="053D81"/>
                </a:solidFill>
                <a:latin typeface="Comic Sans MS" pitchFamily="66" charset="0"/>
                <a:cs typeface="Calibri" pitchFamily="34" charset="0"/>
              </a:rPr>
              <a:t> А это значит, что оно очень легко усваивается - легче сыра и сливочного масла.</a:t>
            </a:r>
            <a:endParaRPr lang="ru-RU" sz="1600">
              <a:solidFill>
                <a:srgbClr val="053D81"/>
              </a:solidFill>
              <a:latin typeface="Comic Sans MS" pitchFamily="66" charset="0"/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2000250" y="2571750"/>
            <a:ext cx="6858000" cy="612775"/>
          </a:xfrm>
          <a:prstGeom prst="wedgeRoundRectCallout">
            <a:avLst>
              <a:gd name="adj1" fmla="val -54080"/>
              <a:gd name="adj2" fmla="val 84342"/>
              <a:gd name="adj3" fmla="val 16667"/>
            </a:avLst>
          </a:prstGeom>
          <a:solidFill>
            <a:schemeClr val="accent1">
              <a:alpha val="75000"/>
            </a:schemeClr>
          </a:solidFill>
          <a:ln>
            <a:solidFill>
              <a:srgbClr val="053D81"/>
            </a:solidFill>
          </a:ln>
          <a:effectLst>
            <a:outerShdw blurRad="165100" dist="38100" dir="5400000" sx="101000" sy="101000" algn="tl" rotWithShape="0">
              <a:srgbClr val="053D8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N:\мороженое\фото\Hippocrate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1428760" cy="197168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glow rad="101600">
              <a:srgbClr val="053D81">
                <a:alpha val="6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convex"/>
            <a:contourClr>
              <a:srgbClr val="FFFFFF"/>
            </a:contourClr>
          </a:sp3d>
        </p:spPr>
      </p:pic>
      <p:sp>
        <p:nvSpPr>
          <p:cNvPr id="17415" name="Прямоугольник 3"/>
          <p:cNvSpPr>
            <a:spLocks noChangeArrowheads="1"/>
          </p:cNvSpPr>
          <p:nvPr/>
        </p:nvSpPr>
        <p:spPr bwMode="auto">
          <a:xfrm>
            <a:off x="2000250" y="2571750"/>
            <a:ext cx="685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53D81"/>
                </a:solidFill>
                <a:latin typeface="Comic Sans MS" pitchFamily="66" charset="0"/>
              </a:rPr>
              <a:t>«Надо есть замерзшее, ибо оно улучшает самочувствие, укрепляет здоровье, оживляет соки и поднимает настроение».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929198"/>
            <a:ext cx="1643074" cy="4770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  <a:effectLst>
            <a:outerShdw blurRad="76200" dist="63500" dir="5400000" sx="102000" sy="102000" algn="l" rotWithShape="0">
              <a:srgbClr val="005DA2">
                <a:alpha val="5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spAutoFit/>
          </a:bodyPr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 Narrow" pitchFamily="34" charset="0"/>
                <a:cs typeface="+mn-cs"/>
              </a:rPr>
              <a:t>древнегреческий врач Гиппократ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42852"/>
            <a:ext cx="621510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053D8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Польза мороженого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000108"/>
            <a:ext cx="6858048" cy="1323439"/>
          </a:xfrm>
          <a:prstGeom prst="rect">
            <a:avLst/>
          </a:prstGeom>
          <a:gradFill flip="none" rotWithShape="1">
            <a:gsLst>
              <a:gs pos="22000">
                <a:srgbClr val="5C95C4">
                  <a:alpha val="0"/>
                </a:srgbClr>
              </a:gs>
              <a:gs pos="50000">
                <a:srgbClr val="5C95C4">
                  <a:alpha val="54000"/>
                </a:srgbClr>
              </a:gs>
              <a:gs pos="100000">
                <a:srgbClr val="ADC9E1">
                  <a:shade val="100000"/>
                  <a:satMod val="115000"/>
                </a:srgbClr>
              </a:gs>
            </a:gsLst>
            <a:lin ang="7800000" scaled="0"/>
            <a:tileRect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53D81"/>
              </a:buCl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53D81"/>
                </a:solidFill>
                <a:latin typeface="Comic Sans MS" pitchFamily="66" charset="0"/>
                <a:cs typeface="+mn-cs"/>
              </a:rPr>
              <a:t>Мороженое - это молочный продукт. В мороженом содержится около ста ценных для организма веществ: молочный белок, аминокислоты, витамины (А, В, </a:t>
            </a:r>
            <a:r>
              <a:rPr lang="en-US" sz="1600" dirty="0">
                <a:solidFill>
                  <a:srgbClr val="053D81"/>
                </a:solidFill>
                <a:latin typeface="Comic Sans MS" pitchFamily="66" charset="0"/>
                <a:cs typeface="+mn-cs"/>
              </a:rPr>
              <a:t>D</a:t>
            </a:r>
            <a:r>
              <a:rPr lang="ru-RU" sz="1600" dirty="0">
                <a:solidFill>
                  <a:srgbClr val="053D81"/>
                </a:solidFill>
                <a:latin typeface="Comic Sans MS" pitchFamily="66" charset="0"/>
                <a:cs typeface="+mn-cs"/>
              </a:rPr>
              <a:t>,Е), минеральные вещества (кальций, калий, магний, фосфор, железо). Больше всего витаминов содержится в мороженом из натурального молока.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57356" y="4500570"/>
            <a:ext cx="7143768" cy="1077218"/>
          </a:xfrm>
          <a:prstGeom prst="rect">
            <a:avLst/>
          </a:prstGeom>
          <a:gradFill flip="none" rotWithShape="1">
            <a:gsLst>
              <a:gs pos="0">
                <a:srgbClr val="5C95C4">
                  <a:alpha val="0"/>
                </a:srgbClr>
              </a:gs>
              <a:gs pos="25000">
                <a:srgbClr val="5C95C4">
                  <a:alpha val="28000"/>
                </a:srgbClr>
              </a:gs>
              <a:gs pos="75000">
                <a:srgbClr val="5C95C4">
                  <a:alpha val="94000"/>
                </a:srgbClr>
              </a:gs>
              <a:gs pos="100000">
                <a:srgbClr val="005CBF">
                  <a:alpha val="48000"/>
                </a:srgbClr>
              </a:gs>
            </a:gsLst>
            <a:lin ang="17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53D81"/>
                </a:solidFill>
                <a:latin typeface="Comic Sans MS" pitchFamily="66" charset="0"/>
                <a:ea typeface="Times New Roman" pitchFamily="18" charset="0"/>
                <a:cs typeface="Tahoma" pitchFamily="34" charset="0"/>
              </a:rPr>
              <a:t>Мороженое можно использоваться как быстрое и эффективное кровоостанавливающее средство при носовых кровотечениях, частых в летнюю жару. Достаточно проглотить несколько очень холодных кусочков мороженого, и кровь вскоре остановится. </a:t>
            </a:r>
            <a:endParaRPr lang="ru-RU" sz="1600" dirty="0">
              <a:solidFill>
                <a:srgbClr val="053D81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42844" y="5643578"/>
            <a:ext cx="8858312" cy="1077218"/>
          </a:xfrm>
          <a:prstGeom prst="rect">
            <a:avLst/>
          </a:prstGeom>
          <a:gradFill flip="none" rotWithShape="1">
            <a:gsLst>
              <a:gs pos="0">
                <a:srgbClr val="3A6C96">
                  <a:alpha val="58000"/>
                </a:srgbClr>
              </a:gs>
              <a:gs pos="16000">
                <a:schemeClr val="accent1">
                  <a:lumMod val="50000"/>
                  <a:alpha val="41000"/>
                </a:schemeClr>
              </a:gs>
              <a:gs pos="77000">
                <a:schemeClr val="accent1">
                  <a:alpha val="42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53D8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Состав мороженого положительно влияет на выработку в организме серотонина - гормона счастья. Он улучшает память, поднимает настроение и помогает нам справиться со стрессами. А человек, съевший мороженое, ощущает прилив сил и энергии.</a:t>
            </a:r>
            <a:endParaRPr lang="ru-RU" sz="1600" dirty="0">
              <a:solidFill>
                <a:srgbClr val="053D81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1031" name="Picture 7" descr="N:\мороженое\Картинки мороженого\469baab091eef144311c54ee6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8469" y="214290"/>
            <a:ext cx="1694420" cy="2143140"/>
          </a:xfrm>
          <a:prstGeom prst="roundRect">
            <a:avLst>
              <a:gd name="adj" fmla="val 14035"/>
            </a:avLst>
          </a:prstGeom>
          <a:noFill/>
          <a:effectLst>
            <a:glow rad="101600">
              <a:srgbClr val="ADC9E1">
                <a:alpha val="60000"/>
              </a:srgb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142852"/>
            <a:ext cx="492922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053D8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Вред мороженого</a:t>
            </a: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714480" y="857232"/>
            <a:ext cx="7286676" cy="1323439"/>
          </a:xfrm>
          <a:prstGeom prst="rect">
            <a:avLst/>
          </a:prstGeom>
          <a:gradFill flip="none" rotWithShape="1">
            <a:gsLst>
              <a:gs pos="0">
                <a:srgbClr val="3A6C96">
                  <a:alpha val="59000"/>
                </a:srgbClr>
              </a:gs>
              <a:gs pos="33000">
                <a:srgbClr val="5C95C4">
                  <a:alpha val="48000"/>
                </a:srgbClr>
              </a:gs>
              <a:gs pos="100000">
                <a:srgbClr val="ADC9E1">
                  <a:alpha val="29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53D8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Мороженое - продукт с высокой энергетической ценностью, поэтому оно не рекомендуется детям с повышенной массой тела, ожирением, сахарным диабетом и предрасположенным к этим заболеваниям. Им </a:t>
            </a:r>
            <a:r>
              <a:rPr lang="ru-RU" sz="1600" dirty="0">
                <a:solidFill>
                  <a:srgbClr val="053D81"/>
                </a:solidFill>
                <a:latin typeface="Comic Sans MS" pitchFamily="66" charset="0"/>
                <a:ea typeface="Calibri" pitchFamily="34" charset="0"/>
                <a:cs typeface="Tahoma" pitchFamily="34" charset="0"/>
              </a:rPr>
              <a:t>можно есть только специальные виды диабетического мороженого.</a:t>
            </a:r>
            <a:endParaRPr lang="ru-RU" sz="1600" dirty="0">
              <a:solidFill>
                <a:srgbClr val="053D81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285992"/>
            <a:ext cx="6643734" cy="830997"/>
          </a:xfrm>
          <a:prstGeom prst="rect">
            <a:avLst/>
          </a:prstGeom>
          <a:gradFill>
            <a:gsLst>
              <a:gs pos="0">
                <a:srgbClr val="3A6C96">
                  <a:alpha val="54000"/>
                </a:srgbClr>
              </a:gs>
              <a:gs pos="33000">
                <a:srgbClr val="5C95C4">
                  <a:alpha val="48000"/>
                </a:srgbClr>
              </a:gs>
              <a:gs pos="100000">
                <a:schemeClr val="accent5">
                  <a:alpha val="46000"/>
                </a:schemeClr>
              </a:gs>
            </a:gsLst>
            <a:lin ang="19800000" scaled="0"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53D81"/>
                </a:solidFill>
                <a:latin typeface="Comic Sans MS" pitchFamily="66" charset="0"/>
                <a:cs typeface="+mn-cs"/>
              </a:rPr>
              <a:t>Холодный десерт может привести к обострению ЛОР - заболеваний, а также болезней желудочно-кишечного тракта и печени.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286124"/>
            <a:ext cx="6643734" cy="1077218"/>
          </a:xfrm>
          <a:prstGeom prst="rect">
            <a:avLst/>
          </a:prstGeom>
          <a:gradFill>
            <a:gsLst>
              <a:gs pos="0">
                <a:srgbClr val="3A6C96">
                  <a:alpha val="48000"/>
                </a:srgbClr>
              </a:gs>
              <a:gs pos="33000">
                <a:srgbClr val="5C95C4">
                  <a:alpha val="48000"/>
                </a:srgbClr>
              </a:gs>
              <a:gs pos="100000">
                <a:schemeClr val="accent5">
                  <a:alpha val="38000"/>
                </a:schemeClr>
              </a:gs>
            </a:gsLst>
            <a:lin ang="13200000" scaled="0"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53D81"/>
                </a:solidFill>
                <a:latin typeface="Comic Sans MS" pitchFamily="66" charset="0"/>
                <a:cs typeface="+mn-cs"/>
              </a:rPr>
              <a:t>Следует внимательно читать этикетку, отражающую состав продукта. Так, при непереносимости коровьего молока придется ограничиться мороженым, не содержащим его (фруктовый лед, плодово-ягодное).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14282" y="4572008"/>
            <a:ext cx="8715404" cy="830997"/>
          </a:xfrm>
          <a:prstGeom prst="rect">
            <a:avLst/>
          </a:prstGeom>
          <a:gradFill>
            <a:gsLst>
              <a:gs pos="27000">
                <a:srgbClr val="053D81">
                  <a:alpha val="21000"/>
                </a:srgbClr>
              </a:gs>
              <a:gs pos="33000">
                <a:srgbClr val="5C95C4">
                  <a:alpha val="48000"/>
                </a:srgbClr>
              </a:gs>
              <a:gs pos="100000">
                <a:schemeClr val="accent5">
                  <a:alpha val="38000"/>
                </a:schemeClr>
              </a:gs>
            </a:gsLst>
            <a:lin ang="168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53D81"/>
                </a:solidFill>
                <a:latin typeface="Comic Sans MS" pitchFamily="66" charset="0"/>
                <a:ea typeface="Calibri" pitchFamily="34" charset="0"/>
                <a:cs typeface="Tahoma" pitchFamily="34" charset="0"/>
              </a:rPr>
              <a:t>Не стоит забывать о кариесе: все сладкие продукты могут способствовать его развитию. Поэтому после мороженого, как, впрочем, после любой еды, желательно прополоскать рот теплой водой. </a:t>
            </a:r>
            <a:endParaRPr lang="ru-RU" sz="1600" dirty="0">
              <a:solidFill>
                <a:srgbClr val="053D81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785813" y="5572125"/>
            <a:ext cx="7715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53D8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ahoma" pitchFamily="34" charset="0"/>
              </a:rPr>
              <a:t>Покупайте только качественное мороженое и не злоупотребляйте количеством.</a:t>
            </a:r>
            <a:endParaRPr lang="ru-RU" sz="2000" b="1" dirty="0">
              <a:solidFill>
                <a:srgbClr val="053D8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18448" name="Picture 4" descr="N:\мороженое\Картинки мороженого\837133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85750"/>
            <a:ext cx="1433513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5" descr="N:\мороженое\Картинки мороженого\test20090804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2441575"/>
            <a:ext cx="18446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1214422"/>
            <a:ext cx="4572032" cy="830997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62000"/>
                </a:schemeClr>
              </a:gs>
              <a:gs pos="80000">
                <a:schemeClr val="accent3">
                  <a:shade val="93000"/>
                  <a:satMod val="130000"/>
                  <a:alpha val="48000"/>
                </a:schemeClr>
              </a:gs>
              <a:gs pos="100000">
                <a:schemeClr val="accent3">
                  <a:shade val="94000"/>
                  <a:satMod val="135000"/>
                  <a:alpha val="8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53D81"/>
                </a:solidFill>
                <a:latin typeface="Comic Sans MS" pitchFamily="66" charset="0"/>
                <a:ea typeface="Calibri"/>
                <a:cs typeface="Times New Roman"/>
              </a:rPr>
              <a:t>Сейчас в летнее время каждые три секунды в мире съедается порция мороженого.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8596" y="214290"/>
            <a:ext cx="835824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053D8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Интересные факты о мороженом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500306"/>
            <a:ext cx="5429288" cy="658642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2000"/>
                </a:schemeClr>
              </a:gs>
              <a:gs pos="80000">
                <a:schemeClr val="accent3">
                  <a:shade val="93000"/>
                  <a:satMod val="130000"/>
                  <a:alpha val="68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53D81"/>
                </a:solidFill>
                <a:latin typeface="Comic Sans MS" pitchFamily="66" charset="0"/>
                <a:ea typeface="Calibri"/>
                <a:cs typeface="Times New Roman"/>
              </a:rPr>
              <a:t>В </a:t>
            </a:r>
            <a:r>
              <a:rPr lang="en-US" sz="1600" dirty="0">
                <a:solidFill>
                  <a:srgbClr val="053D81"/>
                </a:solidFill>
                <a:latin typeface="Comic Sans MS" pitchFamily="66" charset="0"/>
                <a:ea typeface="Calibri"/>
                <a:cs typeface="Times New Roman"/>
              </a:rPr>
              <a:t>XXI</a:t>
            </a:r>
            <a:r>
              <a:rPr lang="ru-RU" sz="1600" dirty="0">
                <a:solidFill>
                  <a:srgbClr val="053D81"/>
                </a:solidFill>
                <a:latin typeface="Comic Sans MS" pitchFamily="66" charset="0"/>
                <a:ea typeface="Calibri"/>
                <a:cs typeface="Times New Roman"/>
              </a:rPr>
              <a:t> веке прогресс дошел до того, что теперь вкусный лед едят даже космонавты!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3714752"/>
            <a:ext cx="7353319" cy="830997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67000"/>
                </a:schemeClr>
              </a:gs>
              <a:gs pos="80000">
                <a:schemeClr val="accent3">
                  <a:shade val="93000"/>
                  <a:satMod val="130000"/>
                  <a:alpha val="75000"/>
                </a:schemeClr>
              </a:gs>
              <a:gs pos="100000">
                <a:schemeClr val="accent3">
                  <a:shade val="94000"/>
                  <a:satMod val="135000"/>
                  <a:alpha val="82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>
                <a:solidFill>
                  <a:srgbClr val="053D81"/>
                </a:solidFill>
                <a:latin typeface="Comic Sans MS" pitchFamily="66" charset="0"/>
                <a:cs typeface="Times New Roman" pitchFamily="18" charset="0"/>
              </a:rPr>
              <a:t>Самые большие фанаты мороженого — американцы. У них существует даже Праздник мороженого (он отмечается каждый год в июле). Средний американец съедает за год 23 кг мороженого! </a:t>
            </a:r>
            <a:endParaRPr lang="ru-RU" sz="1600">
              <a:solidFill>
                <a:srgbClr val="053D81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55781">
            <a:off x="214282" y="5000636"/>
            <a:ext cx="8643998" cy="156966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6000"/>
                </a:schemeClr>
              </a:gs>
              <a:gs pos="80000">
                <a:schemeClr val="accent3">
                  <a:shade val="93000"/>
                  <a:satMod val="130000"/>
                  <a:alpha val="76000"/>
                </a:schemeClr>
              </a:gs>
              <a:gs pos="100000">
                <a:schemeClr val="accent3">
                  <a:shade val="94000"/>
                  <a:satMod val="135000"/>
                  <a:alpha val="6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>
              <a:defRPr/>
            </a:pPr>
            <a:r>
              <a:rPr lang="ru-RU" sz="1600">
                <a:solidFill>
                  <a:srgbClr val="053D81"/>
                </a:solidFill>
                <a:latin typeface="Comic Sans MS" pitchFamily="66" charset="0"/>
                <a:cs typeface="Times New Roman" pitchFamily="18" charset="0"/>
              </a:rPr>
              <a:t>Самые закаленные любители мороженого — это, как ни странно, мы с вами! В 1960-х гг. журнал «Французский мороженщик» писал: «У нас очень многих удивляет пристрастие советских людей к мороженому. Даже в снегопад и мороз, когда температура опускается ниже минус пятнадцати, можно наблюдать, как люди, выходящие из метро, не обращая внимания на зверский холод, устремляются к лотошницам за мороженым и тут же поедают его».</a:t>
            </a:r>
            <a:endParaRPr lang="ru-RU" sz="1600">
              <a:solidFill>
                <a:srgbClr val="053D81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098" name="Picture 2" descr="N:\мороженое\Картинки мороженого\Любят взрослые и дети\115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1428760" cy="143303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 prst="artDeco"/>
            <a:contourClr>
              <a:srgbClr val="969696"/>
            </a:contourClr>
          </a:sp3d>
        </p:spPr>
      </p:pic>
      <p:pic>
        <p:nvPicPr>
          <p:cNvPr id="4100" name="Picture 4" descr="N:\мороженое\Картинки мороженого\Любят взрослые и дети\574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76693">
            <a:off x="6072198" y="1785926"/>
            <a:ext cx="1654166" cy="165416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1" name="Picture 5" descr="N:\мороженое\Картинки мороженого\Любят взрослые и дети\46179388_528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28510">
            <a:off x="7643834" y="1000108"/>
            <a:ext cx="1245389" cy="166051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9" name="Picture 3" descr="N:\мороженое\Картинки мороженого\Любят взрослые и дети\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65525">
            <a:off x="285720" y="3305934"/>
            <a:ext cx="1052770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Заключение 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9"/>
            <a:ext cx="8229600" cy="1944216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Вредных свойств у мороженого </a:t>
            </a:r>
            <a:r>
              <a:rPr lang="ru-RU" sz="6600" b="1" dirty="0" smtClean="0">
                <a:solidFill>
                  <a:srgbClr val="C00000"/>
                </a:solidFill>
              </a:rPr>
              <a:t>НЕТ!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9" name="Picture 5" descr="N:\мороженое\Картинки мороженого\sozvezdi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857232"/>
            <a:ext cx="1805005" cy="1730975"/>
          </a:xfrm>
          <a:prstGeom prst="rect">
            <a:avLst/>
          </a:prstGeom>
          <a:noFill/>
          <a:ln w="38100">
            <a:solidFill>
              <a:srgbClr val="005DA2"/>
            </a:solidFill>
          </a:ln>
          <a:effectLst>
            <a:outerShdw blurRad="114300" dist="38100" dir="2700000" sx="102000" sy="102000" algn="tl" rotWithShape="0">
              <a:srgbClr val="005DA2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0" name="Picture 3" descr="N:\мороженое\Картинки мороженого\34900630_wses042132.jpg"/>
          <p:cNvPicPr>
            <a:picLocks noChangeAspect="1" noChangeArrowheads="1"/>
          </p:cNvPicPr>
          <p:nvPr/>
        </p:nvPicPr>
        <p:blipFill>
          <a:blip r:embed="rId3"/>
          <a:srcRect t="29980" r="7188"/>
          <a:stretch>
            <a:fillRect/>
          </a:stretch>
        </p:blipFill>
        <p:spPr bwMode="auto">
          <a:xfrm>
            <a:off x="5929322" y="4143380"/>
            <a:ext cx="2299544" cy="1928826"/>
          </a:xfrm>
          <a:prstGeom prst="rect">
            <a:avLst/>
          </a:prstGeom>
          <a:noFill/>
          <a:ln w="38100">
            <a:solidFill>
              <a:srgbClr val="005DA2"/>
            </a:solidFill>
          </a:ln>
          <a:effectLst>
            <a:outerShdw blurRad="114300" dist="38100" dir="8100000" sx="102000" sy="102000" algn="tr" rotWithShape="0">
              <a:srgbClr val="005DA2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1" name="Picture 6" descr="N:\мороженое\Картинки мороженого\IMGOOjHrz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71546"/>
            <a:ext cx="2000264" cy="1500198"/>
          </a:xfrm>
          <a:prstGeom prst="rect">
            <a:avLst/>
          </a:prstGeom>
          <a:noFill/>
          <a:ln w="38100">
            <a:solidFill>
              <a:srgbClr val="005DA2"/>
            </a:solidFill>
          </a:ln>
          <a:effectLst>
            <a:outerShdw blurRad="114300" dist="38100" dir="5400000" sx="102000" sy="102000" algn="t" rotWithShape="0">
              <a:srgbClr val="005DA2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2" name="Picture 4" descr="N:\мороженое\Картинки мороженого\d7031f873c31.jpg"/>
          <p:cNvPicPr>
            <a:picLocks noChangeAspect="1" noChangeArrowheads="1"/>
          </p:cNvPicPr>
          <p:nvPr/>
        </p:nvPicPr>
        <p:blipFill>
          <a:blip r:embed="rId5"/>
          <a:srcRect l="9302" r="6977"/>
          <a:stretch>
            <a:fillRect/>
          </a:stretch>
        </p:blipFill>
        <p:spPr bwMode="auto">
          <a:xfrm>
            <a:off x="1214414" y="4214818"/>
            <a:ext cx="2428892" cy="1934117"/>
          </a:xfrm>
          <a:prstGeom prst="rect">
            <a:avLst/>
          </a:prstGeom>
          <a:noFill/>
          <a:ln w="38100">
            <a:solidFill>
              <a:srgbClr val="005DA2"/>
            </a:solidFill>
          </a:ln>
          <a:effectLst>
            <a:outerShdw blurRad="114300" dist="38100" dir="2700000" sx="102000" sy="102000" algn="tl" rotWithShape="0">
              <a:srgbClr val="005DA2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568952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Правила употребления мороженого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Кушайте мороженое не торопясь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Чрезмерное употребление может стать причиной простуды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Кушать мороженое лучше в помещении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Дома  мороженое  долго  хранить нельзя!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6" name="Picture 2" descr="N:\мороженое\Картинки мороженого\Любят взрослые и дети\ice_cream_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143248"/>
            <a:ext cx="2613025" cy="199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N:\мороженое\Картинки мороженого\morogeno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14290"/>
            <a:ext cx="3444715" cy="2255831"/>
          </a:xfrm>
          <a:prstGeom prst="roundRect">
            <a:avLst>
              <a:gd name="adj" fmla="val 27048"/>
            </a:avLst>
          </a:prstGeom>
          <a:noFill/>
          <a:effectLst>
            <a:softEdge rad="1270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28596" y="1285860"/>
            <a:ext cx="6715172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571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38100" algn="l" rotWithShape="0">
                    <a:schemeClr val="accent2">
                      <a:alpha val="40000"/>
                    </a:schemeClr>
                  </a:outerShdw>
                </a:effectLst>
                <a:latin typeface="Tiff-Heavy" pitchFamily="2" charset="0"/>
                <a:ea typeface="Calibri"/>
                <a:cs typeface="Times New Roman"/>
              </a:rPr>
              <a:t>Мороженое</a:t>
            </a:r>
            <a:endParaRPr lang="ru-RU" sz="7200" b="1" dirty="0">
              <a:ln w="571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38100" algn="l" rotWithShape="0">
                  <a:schemeClr val="accent2">
                    <a:alpha val="40000"/>
                  </a:schemeClr>
                </a:outerShdw>
              </a:effectLst>
              <a:latin typeface="Tiff-Heavy" pitchFamily="2" charset="0"/>
              <a:cs typeface="+mn-cs"/>
            </a:endParaRPr>
          </a:p>
        </p:txBody>
      </p:sp>
      <p:pic>
        <p:nvPicPr>
          <p:cNvPr id="3078" name="Picture 6" descr="N:\мороженое\Картинки мороженого\13.jpg"/>
          <p:cNvPicPr>
            <a:picLocks noChangeAspect="1" noChangeArrowheads="1"/>
          </p:cNvPicPr>
          <p:nvPr/>
        </p:nvPicPr>
        <p:blipFill>
          <a:blip r:embed="rId3"/>
          <a:srcRect t="4878" b="4877"/>
          <a:stretch>
            <a:fillRect/>
          </a:stretch>
        </p:blipFill>
        <p:spPr bwMode="auto">
          <a:xfrm>
            <a:off x="0" y="4214818"/>
            <a:ext cx="2928934" cy="2643206"/>
          </a:xfrm>
          <a:prstGeom prst="roundRect">
            <a:avLst>
              <a:gd name="adj" fmla="val 26566"/>
            </a:avLst>
          </a:prstGeom>
          <a:noFill/>
          <a:effectLst>
            <a:softEdge rad="317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571868" y="4572008"/>
            <a:ext cx="4023694" cy="156966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glow" dir="tl">
              <a:rot lat="0" lon="0" rev="5400000"/>
            </a:lightRig>
          </a:scene3d>
          <a:sp3d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 cap="rnd" cmpd="dbl">
                  <a:solidFill>
                    <a:srgbClr val="0000CC">
                      <a:alpha val="65000"/>
                    </a:srgbClr>
                  </a:solidFill>
                  <a:bevel/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482600" dist="774700" dir="14820000" sx="148000" sy="148000" algn="tl">
                    <a:schemeClr val="accent6">
                      <a:lumMod val="60000"/>
                      <a:lumOff val="40000"/>
                      <a:alpha val="0"/>
                    </a:schemeClr>
                  </a:outerShdw>
                </a:effectLst>
                <a:latin typeface="Cambria Math" pitchFamily="18" charset="0"/>
                <a:cs typeface="+mn-cs"/>
              </a:rPr>
              <a:t>Спасибо за внимание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2571744"/>
            <a:ext cx="7143800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4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/>
                <a:ea typeface="Calibri"/>
                <a:cs typeface="Times New Roman"/>
              </a:rPr>
              <a:t>— одно из величайших изобретений человечества. Не забывай о нем и никогда не отказывай себе в порции холодного и сладкого десерта! Оно полезно!</a:t>
            </a:r>
            <a:endParaRPr lang="ru-RU" sz="2400" b="1" spc="50" dirty="0">
              <a:ln w="19050" cmpd="sng">
                <a:solidFill>
                  <a:srgbClr val="002060"/>
                </a:solidFill>
                <a:prstDash val="solid"/>
              </a:ln>
              <a:solidFill>
                <a:schemeClr val="accent3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Ссылки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hlinkClick r:id="rId2"/>
              </a:rPr>
              <a:t>http://www.artleo.com/food/11899-morozhenoe-vazochka.html</a:t>
            </a:r>
            <a:endParaRPr lang="ru-RU" sz="2000" dirty="0" smtClean="0"/>
          </a:p>
          <a:p>
            <a:r>
              <a:rPr lang="en-US" sz="2000" dirty="0" smtClean="0">
                <a:hlinkClick r:id="rId3"/>
              </a:rPr>
              <a:t>http://gifmir.ucoz.ru/photo/smajly_i_smajliki/image_99/14-0-249</a:t>
            </a:r>
            <a:endParaRPr lang="ru-RU" sz="2000" dirty="0" smtClean="0"/>
          </a:p>
          <a:p>
            <a:r>
              <a:rPr lang="en-US" sz="2000" dirty="0" smtClean="0">
                <a:hlinkClick r:id="rId4"/>
              </a:rPr>
              <a:t>http://yalta.olx.com.ua/wayfarer-iid-193248333</a:t>
            </a:r>
            <a:endParaRPr lang="ru-RU" sz="2000" dirty="0" smtClean="0"/>
          </a:p>
          <a:p>
            <a:r>
              <a:rPr lang="en-US" sz="2000" dirty="0" smtClean="0">
                <a:hlinkClick r:id="rId5"/>
              </a:rPr>
              <a:t>http://namonitore.ru/catalog/sport_mix/gimnastka_na_brevne.html</a:t>
            </a:r>
            <a:endParaRPr lang="ru-RU" sz="2000" dirty="0" smtClean="0"/>
          </a:p>
          <a:p>
            <a:r>
              <a:rPr lang="en-US" sz="2000" dirty="0" smtClean="0">
                <a:hlinkClick r:id="rId6"/>
              </a:rPr>
              <a:t>http://www.24open.ru/blogs/user/beybik3920304/1780600/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676525" y="115888"/>
            <a:ext cx="5926138" cy="1143000"/>
          </a:xfrm>
        </p:spPr>
        <p:txBody>
          <a:bodyPr/>
          <a:lstStyle/>
          <a:p>
            <a:r>
              <a:rPr lang="ru-RU" sz="6000" b="1" smtClean="0">
                <a:solidFill>
                  <a:srgbClr val="002060"/>
                </a:solidFill>
              </a:rPr>
              <a:t>Задачи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348038" y="1268413"/>
            <a:ext cx="5483225" cy="4897437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Узнать историю мороженого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Изучить его состав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Узнать его виды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Найти информацию о пользе и вреде </a:t>
            </a:r>
          </a:p>
        </p:txBody>
      </p:sp>
      <p:pic>
        <p:nvPicPr>
          <p:cNvPr id="6" name="Picture 3" descr="N:\мороженое\Картинки мороженого\1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2676525" cy="4572000"/>
          </a:xfrm>
          <a:prstGeom prst="roundRect">
            <a:avLst>
              <a:gd name="adj" fmla="val 10418"/>
            </a:avLst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Методы 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5410944" cy="3993307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Интернет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Опрос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Наблюдение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Домашняя лаборатория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0" name="Picture 5" descr="N:\мороженое\Картинки мороженого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357298"/>
            <a:ext cx="2357430" cy="2357430"/>
          </a:xfrm>
          <a:prstGeom prst="roundRect">
            <a:avLst>
              <a:gd name="adj" fmla="val 11937"/>
            </a:avLst>
          </a:prstGeom>
          <a:noFill/>
          <a:effectLst>
            <a:softEdge rad="127000"/>
          </a:effectLst>
        </p:spPr>
      </p:pic>
      <p:pic>
        <p:nvPicPr>
          <p:cNvPr id="11" name="Picture 4" descr="N:\мороженое\Картинки мороженого\Любят взрослые и дети\sharing-ice-cream-co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429132"/>
            <a:ext cx="2871768" cy="2153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rgbClr val="053D81">
                <a:alpha val="6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Из истории мороженого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46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Мороженому </a:t>
            </a:r>
            <a:r>
              <a:rPr lang="ru-RU" sz="3600" b="1" dirty="0" smtClean="0">
                <a:solidFill>
                  <a:srgbClr val="C00000"/>
                </a:solidFill>
              </a:rPr>
              <a:t>5000</a:t>
            </a:r>
            <a:r>
              <a:rPr lang="ru-RU" b="1" dirty="0" smtClean="0">
                <a:solidFill>
                  <a:srgbClr val="0070C0"/>
                </a:solidFill>
              </a:rPr>
              <a:t> лет!</a:t>
            </a:r>
          </a:p>
          <a:p>
            <a:r>
              <a:rPr lang="ru-RU" b="1" i="1" u="sng" dirty="0" smtClean="0">
                <a:solidFill>
                  <a:srgbClr val="0070C0"/>
                </a:solidFill>
              </a:rPr>
              <a:t>Китай:</a:t>
            </a:r>
            <a:r>
              <a:rPr lang="ru-RU" b="1" dirty="0" smtClean="0">
                <a:solidFill>
                  <a:srgbClr val="0070C0"/>
                </a:solidFill>
              </a:rPr>
              <a:t> снег, лёд + кусочки фруктов</a:t>
            </a:r>
          </a:p>
          <a:p>
            <a:r>
              <a:rPr lang="ru-RU" b="1" i="1" u="sng" dirty="0" smtClean="0">
                <a:solidFill>
                  <a:srgbClr val="0070C0"/>
                </a:solidFill>
              </a:rPr>
              <a:t>Италия:</a:t>
            </a:r>
            <a:r>
              <a:rPr lang="ru-RU" b="1" dirty="0" smtClean="0">
                <a:solidFill>
                  <a:srgbClr val="0070C0"/>
                </a:solidFill>
              </a:rPr>
              <a:t> снег, лёд, фрукты + мёд и молоко</a:t>
            </a:r>
          </a:p>
          <a:p>
            <a:r>
              <a:rPr lang="ru-RU" b="1" i="1" u="sng" dirty="0" smtClean="0">
                <a:solidFill>
                  <a:srgbClr val="0070C0"/>
                </a:solidFill>
              </a:rPr>
              <a:t>Русь:</a:t>
            </a:r>
            <a:r>
              <a:rPr lang="ru-RU" b="1" dirty="0" smtClean="0">
                <a:solidFill>
                  <a:srgbClr val="0070C0"/>
                </a:solidFill>
              </a:rPr>
              <a:t> мелко наструганное замороженное молоко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Промышленное производство в России – </a:t>
            </a:r>
            <a:r>
              <a:rPr lang="ru-RU" sz="3600" b="1" dirty="0" smtClean="0">
                <a:solidFill>
                  <a:srgbClr val="C00000"/>
                </a:solidFill>
              </a:rPr>
              <a:t>80</a:t>
            </a:r>
            <a:r>
              <a:rPr lang="ru-RU" b="1" dirty="0" smtClean="0">
                <a:solidFill>
                  <a:srgbClr val="0070C0"/>
                </a:solidFill>
              </a:rPr>
              <a:t> лет назад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Какое бывает мороженое?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4186808" cy="399330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sz="4400" b="1" dirty="0" smtClean="0">
                <a:solidFill>
                  <a:srgbClr val="0070C0"/>
                </a:solidFill>
              </a:rPr>
              <a:t>Закалённое</a:t>
            </a:r>
          </a:p>
          <a:p>
            <a:pPr>
              <a:lnSpc>
                <a:spcPct val="200000"/>
              </a:lnSpc>
            </a:pPr>
            <a:r>
              <a:rPr lang="ru-RU" sz="4400" b="1" dirty="0" smtClean="0">
                <a:solidFill>
                  <a:srgbClr val="0070C0"/>
                </a:solidFill>
              </a:rPr>
              <a:t>Мягкое</a:t>
            </a:r>
          </a:p>
          <a:p>
            <a:pPr>
              <a:lnSpc>
                <a:spcPct val="200000"/>
              </a:lnSpc>
            </a:pPr>
            <a:r>
              <a:rPr lang="ru-RU" sz="4400" b="1" dirty="0" smtClean="0">
                <a:solidFill>
                  <a:srgbClr val="0070C0"/>
                </a:solidFill>
              </a:rPr>
              <a:t>Домашнее 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7170" name="Picture 2" descr="C:\Documents and Settings\Admin\Рабочий стол\P1040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628800"/>
            <a:ext cx="147841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Documents and Settings\Admin\Рабочий стол\artleo.com_11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140968"/>
            <a:ext cx="2411876" cy="1808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F:\Богдан Аникин\Мороженое\SANY08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643446"/>
            <a:ext cx="2714612" cy="2035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Какое бывает мороженое?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4762872" cy="3993307"/>
          </a:xfrm>
        </p:spPr>
        <p:txBody>
          <a:bodyPr/>
          <a:lstStyle/>
          <a:p>
            <a:pPr lvl="0"/>
            <a:r>
              <a:rPr lang="ru-RU" sz="3600" b="1" dirty="0" smtClean="0">
                <a:solidFill>
                  <a:srgbClr val="0070C0"/>
                </a:solidFill>
              </a:rPr>
              <a:t>Молочное</a:t>
            </a:r>
          </a:p>
          <a:p>
            <a:pPr lvl="0"/>
            <a:r>
              <a:rPr lang="ru-RU" sz="3600" b="1" dirty="0" smtClean="0">
                <a:solidFill>
                  <a:srgbClr val="0070C0"/>
                </a:solidFill>
              </a:rPr>
              <a:t>Сливочное</a:t>
            </a:r>
          </a:p>
          <a:p>
            <a:pPr lvl="0"/>
            <a:r>
              <a:rPr lang="ru-RU" sz="3600" b="1" dirty="0" smtClean="0">
                <a:solidFill>
                  <a:srgbClr val="0070C0"/>
                </a:solidFill>
              </a:rPr>
              <a:t>Пломбир</a:t>
            </a:r>
          </a:p>
          <a:p>
            <a:pPr lvl="0"/>
            <a:r>
              <a:rPr lang="ru-RU" sz="3600" b="1" dirty="0" smtClean="0">
                <a:solidFill>
                  <a:srgbClr val="0070C0"/>
                </a:solidFill>
              </a:rPr>
              <a:t>Плодово-ягодное</a:t>
            </a:r>
          </a:p>
          <a:p>
            <a:pPr lvl="0"/>
            <a:r>
              <a:rPr lang="ru-RU" sz="3600" b="1" dirty="0" smtClean="0">
                <a:solidFill>
                  <a:srgbClr val="0070C0"/>
                </a:solidFill>
              </a:rPr>
              <a:t>Ароматическое</a:t>
            </a:r>
          </a:p>
          <a:p>
            <a:pPr lvl="0"/>
            <a:r>
              <a:rPr lang="ru-RU" sz="3600" b="1" dirty="0" smtClean="0">
                <a:solidFill>
                  <a:srgbClr val="0070C0"/>
                </a:solidFill>
              </a:rPr>
              <a:t>Фруктовый лёд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122" name="Picture 2" descr="C:\Documents and Settings\Admin\Рабочий стол\P1040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862787">
            <a:off x="4023193" y="3248178"/>
            <a:ext cx="5093529" cy="1815454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 rot="18975745">
            <a:off x="3376218" y="3315520"/>
            <a:ext cx="5452442" cy="9132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N:\мороженое\Картинки мороженого\в.jpg"/>
          <p:cNvPicPr>
            <a:picLocks noChangeAspect="1" noChangeArrowheads="1"/>
          </p:cNvPicPr>
          <p:nvPr/>
        </p:nvPicPr>
        <p:blipFill>
          <a:blip r:embed="rId2"/>
          <a:srcRect l="7898" t="8113" r="38904" b="24181"/>
          <a:stretch>
            <a:fillRect/>
          </a:stretch>
        </p:blipFill>
        <p:spPr bwMode="auto">
          <a:xfrm>
            <a:off x="7858148" y="3714752"/>
            <a:ext cx="1122597" cy="14287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170" name="Picture 2" descr="N:\мороженое\Картинки мороженого\0000012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5643578"/>
            <a:ext cx="1428760" cy="1071570"/>
          </a:xfrm>
          <a:prstGeom prst="rect">
            <a:avLst/>
          </a:prstGeom>
          <a:noFill/>
          <a:effectLst>
            <a:softEdge rad="63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171" name="Picture 3" descr="N:\мороженое\Картинки мороженого\а.jpg"/>
          <p:cNvPicPr>
            <a:picLocks noChangeAspect="1" noChangeArrowheads="1"/>
          </p:cNvPicPr>
          <p:nvPr/>
        </p:nvPicPr>
        <p:blipFill>
          <a:blip r:embed="rId4"/>
          <a:srcRect l="14328" t="10621" r="18036"/>
          <a:stretch>
            <a:fillRect/>
          </a:stretch>
        </p:blipFill>
        <p:spPr bwMode="auto">
          <a:xfrm>
            <a:off x="285720" y="3298821"/>
            <a:ext cx="963452" cy="12731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173" name="Picture 5" descr="N:\мороженое\Картинки мороженого\б.jpg"/>
          <p:cNvPicPr>
            <a:picLocks noChangeAspect="1" noChangeArrowheads="1"/>
          </p:cNvPicPr>
          <p:nvPr/>
        </p:nvPicPr>
        <p:blipFill>
          <a:blip r:embed="rId5"/>
          <a:srcRect l="25031" t="19762" r="35446" b="15307"/>
          <a:stretch>
            <a:fillRect/>
          </a:stretch>
        </p:blipFill>
        <p:spPr bwMode="auto">
          <a:xfrm>
            <a:off x="8072462" y="5357826"/>
            <a:ext cx="826196" cy="13573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174" name="Picture 6" descr="N:\мороженое\Картинки мороженого\г.jpg"/>
          <p:cNvPicPr>
            <a:picLocks noChangeAspect="1" noChangeArrowheads="1"/>
          </p:cNvPicPr>
          <p:nvPr/>
        </p:nvPicPr>
        <p:blipFill>
          <a:blip r:embed="rId6"/>
          <a:srcRect l="16677" t="33354" r="33291" b="16615"/>
          <a:stretch>
            <a:fillRect/>
          </a:stretch>
        </p:blipFill>
        <p:spPr bwMode="auto">
          <a:xfrm>
            <a:off x="7643834" y="1928802"/>
            <a:ext cx="1285884" cy="12858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175" name="Picture 7" descr="N:\мороженое\Картинки мороженого\д.jpg"/>
          <p:cNvPicPr>
            <a:picLocks noChangeAspect="1" noChangeArrowheads="1"/>
          </p:cNvPicPr>
          <p:nvPr/>
        </p:nvPicPr>
        <p:blipFill>
          <a:blip r:embed="rId7"/>
          <a:srcRect l="18772" t="31669" r="29549" b="28578"/>
          <a:stretch>
            <a:fillRect/>
          </a:stretch>
        </p:blipFill>
        <p:spPr bwMode="auto">
          <a:xfrm>
            <a:off x="1928794" y="5643578"/>
            <a:ext cx="1428760" cy="10990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176" name="Picture 8" descr="N:\мороженое\Картинки мороженого\Semeinoe_vanil.jpg"/>
          <p:cNvPicPr>
            <a:picLocks noChangeAspect="1" noChangeArrowheads="1"/>
          </p:cNvPicPr>
          <p:nvPr/>
        </p:nvPicPr>
        <p:blipFill>
          <a:blip r:embed="rId8" cstate="print"/>
          <a:srcRect t="5000" b="10000"/>
          <a:stretch>
            <a:fillRect/>
          </a:stretch>
        </p:blipFill>
        <p:spPr bwMode="auto">
          <a:xfrm>
            <a:off x="7500958" y="285728"/>
            <a:ext cx="1428760" cy="12144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177" name="Picture 9" descr="N:\мороженое\Картинки мороженого\ice_cream_i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44" y="1843076"/>
            <a:ext cx="1285884" cy="11572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179" name="Picture 11" descr="N:\мороженое\Картинки мороженого\4_full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86182" y="5715016"/>
            <a:ext cx="1365228" cy="10050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180" name="Picture 12" descr="N:\мороженое\Картинки мороженого\12434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4929198"/>
            <a:ext cx="1101701" cy="16399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181" name="Picture 13" descr="N:\мороженое\Картинки мороженого\е.jpg"/>
          <p:cNvPicPr>
            <a:picLocks noChangeAspect="1" noChangeArrowheads="1"/>
          </p:cNvPicPr>
          <p:nvPr/>
        </p:nvPicPr>
        <p:blipFill>
          <a:blip r:embed="rId12"/>
          <a:srcRect l="18953" t="22277" r="30129" b="17256"/>
          <a:stretch>
            <a:fillRect/>
          </a:stretch>
        </p:blipFill>
        <p:spPr bwMode="auto">
          <a:xfrm>
            <a:off x="214282" y="214290"/>
            <a:ext cx="1142976" cy="13573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8" name="Прямоугольник 17"/>
          <p:cNvSpPr/>
          <p:nvPr/>
        </p:nvSpPr>
        <p:spPr>
          <a:xfrm>
            <a:off x="1714480" y="1571612"/>
            <a:ext cx="55007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Полезное  или  вредное  мороженое?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От мороженого болит горло!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2060575"/>
          <a:ext cx="8229600" cy="4065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948-6DC6-4E4D-BD21-AFD778458351}" type="datetime1">
              <a:rPr lang="ru-RU" smtClean="0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8890-2055-4281-825F-45CE487F956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83568" y="1412776"/>
            <a:ext cx="7776864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Снежинки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Снежинки 1</Template>
  <TotalTime>212</TotalTime>
  <Words>898</Words>
  <Application>Microsoft Office PowerPoint</Application>
  <PresentationFormat>Экран (4:3)</PresentationFormat>
  <Paragraphs>142</Paragraphs>
  <Slides>27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Снежинки 1</vt:lpstr>
      <vt:lpstr>Слайд 1</vt:lpstr>
      <vt:lpstr>Цель  работы</vt:lpstr>
      <vt:lpstr>Задачи</vt:lpstr>
      <vt:lpstr>Методы </vt:lpstr>
      <vt:lpstr>Из истории мороженого</vt:lpstr>
      <vt:lpstr>Какое бывает мороженое?</vt:lpstr>
      <vt:lpstr>Какое бывает мороженое?</vt:lpstr>
      <vt:lpstr>Слайд 8</vt:lpstr>
      <vt:lpstr>От мороженого болит горло! </vt:lpstr>
      <vt:lpstr>В мороженом нет витаминов!</vt:lpstr>
      <vt:lpstr>Анкетирование </vt:lpstr>
      <vt:lpstr>Возраст </vt:lpstr>
      <vt:lpstr>Любите ли Вы мороженое?</vt:lpstr>
      <vt:lpstr>Как часто Вы едите мороженое?</vt:lpstr>
      <vt:lpstr>Знаете ли Вы состав мороженого?</vt:lpstr>
      <vt:lpstr>По вашему мнению,  этот продукт?</vt:lpstr>
      <vt:lpstr>Какое мороженое предпочитаете?</vt:lpstr>
      <vt:lpstr>Рейтинг  производителей</vt:lpstr>
      <vt:lpstr>Домашняя  лаборатория</vt:lpstr>
      <vt:lpstr>Слайд 20</vt:lpstr>
      <vt:lpstr>Слайд 21</vt:lpstr>
      <vt:lpstr>Слайд 22</vt:lpstr>
      <vt:lpstr>Слайд 23</vt:lpstr>
      <vt:lpstr>Заключение </vt:lpstr>
      <vt:lpstr>Правила употребления мороженого</vt:lpstr>
      <vt:lpstr>Слайд 26</vt:lpstr>
      <vt:lpstr>Ссылки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dc:description>http://aida.ucoz.ru</dc:description>
  <cp:lastModifiedBy>Татьяна</cp:lastModifiedBy>
  <cp:revision>53</cp:revision>
  <dcterms:created xsi:type="dcterms:W3CDTF">2012-04-07T15:03:51Z</dcterms:created>
  <dcterms:modified xsi:type="dcterms:W3CDTF">2015-04-26T18:50:24Z</dcterms:modified>
  <cp:category>шаблоны к Powerpoint</cp:category>
</cp:coreProperties>
</file>