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5" r:id="rId2"/>
    <p:sldId id="256" r:id="rId3"/>
    <p:sldId id="257" r:id="rId4"/>
    <p:sldId id="259" r:id="rId5"/>
    <p:sldId id="260" r:id="rId6"/>
    <p:sldId id="261" r:id="rId7"/>
    <p:sldId id="262" r:id="rId8"/>
    <p:sldId id="258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79B4"/>
    <a:srgbClr val="49E5D2"/>
    <a:srgbClr val="1F97E1"/>
    <a:srgbClr val="1ED4BE"/>
    <a:srgbClr val="EB4F8A"/>
    <a:srgbClr val="FFB7F6"/>
    <a:srgbClr val="0FEF64"/>
    <a:srgbClr val="75F660"/>
    <a:srgbClr val="97E911"/>
    <a:srgbClr val="A3FD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4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202">
        <p14:ripple/>
      </p:transition>
    </mc:Choice>
    <mc:Fallback xmlns="">
      <p:transition spd="slow" advTm="10202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202">
        <p14:ripple/>
      </p:transition>
    </mc:Choice>
    <mc:Fallback xmlns="">
      <p:transition spd="slow" advTm="10202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202">
        <p14:ripple/>
      </p:transition>
    </mc:Choice>
    <mc:Fallback xmlns="">
      <p:transition spd="slow" advTm="10202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202">
        <p14:ripple/>
      </p:transition>
    </mc:Choice>
    <mc:Fallback xmlns="">
      <p:transition spd="slow" advTm="10202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202">
        <p14:ripple/>
      </p:transition>
    </mc:Choice>
    <mc:Fallback xmlns="">
      <p:transition spd="slow" advTm="10202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202">
        <p14:ripple/>
      </p:transition>
    </mc:Choice>
    <mc:Fallback xmlns="">
      <p:transition spd="slow" advTm="10202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202">
        <p14:ripple/>
      </p:transition>
    </mc:Choice>
    <mc:Fallback xmlns="">
      <p:transition spd="slow" advTm="10202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202">
        <p14:ripple/>
      </p:transition>
    </mc:Choice>
    <mc:Fallback xmlns="">
      <p:transition spd="slow" advTm="10202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202">
        <p14:ripple/>
      </p:transition>
    </mc:Choice>
    <mc:Fallback xmlns="">
      <p:transition spd="slow" advTm="10202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202">
        <p14:ripple/>
      </p:transition>
    </mc:Choice>
    <mc:Fallback xmlns="">
      <p:transition spd="slow" advTm="10202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202">
        <p14:ripple/>
      </p:transition>
    </mc:Choice>
    <mc:Fallback xmlns="">
      <p:transition spd="slow" advTm="10202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400" advTm="10202">
        <p14:ripple/>
      </p:transition>
    </mc:Choice>
    <mc:Fallback xmlns="">
      <p:transition spd="slow" advTm="10202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E8FC84"/>
            </a:gs>
            <a:gs pos="88000">
              <a:srgbClr val="3EEC0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548681"/>
            <a:ext cx="7125112" cy="5310118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5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Презентацию представляет</a:t>
            </a:r>
          </a:p>
          <a:p>
            <a:pPr marL="0" indent="0" algn="ctr">
              <a:buNone/>
            </a:pPr>
            <a:r>
              <a:rPr lang="ru-RU" sz="72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околова Ана</a:t>
            </a:r>
            <a:r>
              <a:rPr lang="ru-RU" sz="72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</a:t>
            </a:r>
            <a:r>
              <a:rPr lang="ru-RU" sz="72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ия Мак</a:t>
            </a:r>
            <a:r>
              <a:rPr lang="ru-RU" sz="72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имовна</a:t>
            </a:r>
          </a:p>
          <a:p>
            <a:pPr marL="0" indent="0" algn="ctr">
              <a:buNone/>
            </a:pPr>
            <a:r>
              <a:rPr lang="ru-RU" sz="3800" dirty="0" smtClean="0">
                <a:solidFill>
                  <a:srgbClr val="F22F1A"/>
                </a:solidFill>
              </a:rPr>
              <a:t>Ученица </a:t>
            </a:r>
            <a:r>
              <a:rPr lang="ru-RU" sz="5800" dirty="0" smtClean="0">
                <a:solidFill>
                  <a:srgbClr val="F22F1A"/>
                </a:solidFill>
              </a:rPr>
              <a:t>1</a:t>
            </a:r>
            <a:r>
              <a:rPr lang="ru-RU" sz="2600" dirty="0" smtClean="0">
                <a:solidFill>
                  <a:srgbClr val="F22F1A"/>
                </a:solidFill>
              </a:rPr>
              <a:t>го</a:t>
            </a:r>
            <a:r>
              <a:rPr lang="ru-RU" sz="3800" dirty="0" smtClean="0">
                <a:solidFill>
                  <a:srgbClr val="F22F1A"/>
                </a:solidFill>
              </a:rPr>
              <a:t> «А» класса школы №9 </a:t>
            </a:r>
          </a:p>
          <a:p>
            <a:pPr marL="0" indent="0" algn="ctr">
              <a:buNone/>
            </a:pPr>
            <a:r>
              <a:rPr lang="ru-RU" sz="3800" dirty="0" smtClean="0">
                <a:solidFill>
                  <a:srgbClr val="F22F1A"/>
                </a:solidFill>
              </a:rPr>
              <a:t>г. Нижний Новгород</a:t>
            </a:r>
            <a:endParaRPr lang="ru-RU" sz="3800" dirty="0">
              <a:solidFill>
                <a:srgbClr val="F22F1A"/>
              </a:solidFill>
            </a:endParaRPr>
          </a:p>
        </p:txBody>
      </p:sp>
      <p:pic>
        <p:nvPicPr>
          <p:cNvPr id="2" name="Detskie pesni - CHemu uchat v shkole (MINUS) (uchitelyam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2500"/>
                    </a14:imgEffect>
                    <a14:imgEffect>
                      <a14:saturation sat="0"/>
                    </a14:imgEffect>
                    <a14:imgEffect>
                      <a14:brightnessContrast bright="-100000" contras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662" y="116632"/>
            <a:ext cx="180000" cy="18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1153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202">
        <p14:ripple/>
      </p:transition>
    </mc:Choice>
    <mc:Fallback xmlns="">
      <p:transition spd="slow" advTm="102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2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7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2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9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9E5D2"/>
            </a:gs>
            <a:gs pos="92000">
              <a:srgbClr val="1879B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52536" y="1628800"/>
            <a:ext cx="6696744" cy="15696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 prst="hardEdge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i="1" cap="all" dirty="0" smtClean="0">
                <a:ln w="0">
                  <a:solidFill>
                    <a:srgbClr val="FF0066"/>
                  </a:solidFill>
                </a:ln>
                <a:solidFill>
                  <a:srgbClr val="FF0066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Буква</a:t>
            </a:r>
            <a:endParaRPr lang="ru-RU" sz="9600" b="1" cap="all" dirty="0">
              <a:ln w="0">
                <a:solidFill>
                  <a:srgbClr val="FF0066"/>
                </a:solidFill>
              </a:ln>
              <a:solidFill>
                <a:srgbClr val="FF0066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36095" y="2708920"/>
            <a:ext cx="342112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 prst="hardEdge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5000" b="1" i="1" cap="all" dirty="0">
                <a:ln w="0">
                  <a:solidFill>
                    <a:srgbClr val="FF0066"/>
                  </a:solidFill>
                </a:ln>
                <a:solidFill>
                  <a:srgbClr val="FF0066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«С»</a:t>
            </a:r>
            <a:endParaRPr lang="ru-RU" sz="15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327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202">
        <p14:ripple/>
      </p:transition>
    </mc:Choice>
    <mc:Fallback xmlns="">
      <p:transition spd="slow" advTm="102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9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8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81" tmFilter="0, 0; 0.125,0.2665; 0.25,0.4; 0.375,0.465; 0.5,0.5;  0.625,0.535; 0.75,0.6; 0.875,0.7335; 1,1">
                                          <p:stCondLst>
                                            <p:cond delay="58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91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44" tmFilter="0, 0; 0.125,0.2665; 0.25,0.4; 0.375,0.465; 0.5,0.5;  0.625,0.535; 0.75,0.6; 0.875,0.7335; 1,1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3">
                                          <p:stCondLst>
                                            <p:cond delay="5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45" decel="50000">
                                          <p:stCondLst>
                                            <p:cond delay="5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3">
                                          <p:stCondLst>
                                            <p:cond delay="114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45" decel="50000">
                                          <p:stCondLst>
                                            <p:cond delay="117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3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45" decel="50000">
                                          <p:stCondLst>
                                            <p:cond delay="14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3">
                                          <p:stCondLst>
                                            <p:cond delay="158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45" decel="50000">
                                          <p:stCondLst>
                                            <p:cond delay="160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57"/>
                                  </p:iterate>
                                  <p:childTnLst>
                                    <p:animMotion origin="layout" path="M 2.77778E-6 3.64099E-6 L 2.77778E-6 -0.07218 " pathEditMode="relative" rAng="0" ptsTypes="AA">
                                      <p:cBhvr>
                                        <p:cTn id="23" dur="8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9"/>
                                    </p:animMotion>
                                    <p:animRot by="1500000">
                                      <p:cBhvr>
                                        <p:cTn id="24" dur="43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438" fill="hold">
                                          <p:stCondLst>
                                            <p:cond delay="4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438" fill="hold">
                                          <p:stCondLst>
                                            <p:cond delay="8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7" dur="438" fill="hold">
                                          <p:stCondLst>
                                            <p:cond delay="131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00"/>
                            </p:stCondLst>
                            <p:childTnLst>
                              <p:par>
                                <p:cTn id="35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6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9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0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4FC92"/>
            </a:gs>
            <a:gs pos="88000">
              <a:srgbClr val="FAF02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Написание </a:t>
            </a:r>
            <a:r>
              <a:rPr lang="en-US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ru-RU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en-US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r>
              <a:rPr lang="ru-RU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двух языках</a:t>
            </a:r>
            <a:endParaRPr lang="ru-RU" b="1" i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3728" y="6065710"/>
            <a:ext cx="2069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Русский язык</a:t>
            </a:r>
            <a:endParaRPr lang="ru-RU" sz="2400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52120" y="6109563"/>
            <a:ext cx="26620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Английский язык</a:t>
            </a:r>
            <a:endParaRPr lang="ru-RU" sz="2400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92080" y="620688"/>
            <a:ext cx="2930739" cy="5786199"/>
          </a:xfrm>
          <a:prstGeom prst="rect">
            <a:avLst/>
          </a:prstGeom>
          <a:noFill/>
          <a:effectLst>
            <a:softEdge rad="31750"/>
          </a:effectLst>
          <a:scene3d>
            <a:camera prst="orthographicFront"/>
            <a:lightRig rig="glow" dir="t">
              <a:rot lat="0" lon="0" rev="3600000"/>
            </a:lightRig>
          </a:scene3d>
          <a:sp3d>
            <a:bevelT w="101600" prst="riblet"/>
          </a:sp3d>
        </p:spPr>
        <p:txBody>
          <a:bodyPr wrap="square" lIns="91440" tIns="45720" rIns="91440" bIns="45720">
            <a:spAutoFit/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37000" b="1" cap="none" spc="0" dirty="0">
                <a:ln>
                  <a:prstDash val="solid"/>
                </a:ln>
                <a:gradFill flip="none"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13500000" scaled="1"/>
                  <a:tileRect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S</a:t>
            </a:r>
            <a:endParaRPr lang="ru-RU" sz="37000" b="1" cap="none" spc="0" dirty="0">
              <a:ln>
                <a:prstDash val="solid"/>
              </a:ln>
              <a:gradFill flip="none" rotWithShape="1"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13500000" scaled="1"/>
                <a:tileRect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50" b="97100" l="3973" r="94447">
                        <a14:foregroundMark x1="42799" y1="15850" x2="42799" y2="15850"/>
                        <a14:foregroundMark x1="43657" y1="16700" x2="43657" y2="16700"/>
                        <a14:foregroundMark x1="63160" y1="11950" x2="63160" y2="11950"/>
                        <a14:foregroundMark x1="68894" y1="14450" x2="68894" y2="14450"/>
                        <a14:foregroundMark x1="16433" y1="62900" x2="16433" y2="62900"/>
                        <a14:foregroundMark x1="15395" y1="61750" x2="15395" y2="61750"/>
                        <a14:foregroundMark x1="15169" y1="63000" x2="15169" y2="63000"/>
                        <a14:foregroundMark x1="14763" y1="64400" x2="14763" y2="64400"/>
                        <a14:foregroundMark x1="14131" y1="65100" x2="14131" y2="65100"/>
                        <a14:foregroundMark x1="12867" y1="64550" x2="12867" y2="64550"/>
                        <a14:foregroundMark x1="11874" y1="64700" x2="11874" y2="64700"/>
                        <a14:foregroundMark x1="10474" y1="66250" x2="10474" y2="66250"/>
                        <a14:foregroundMark x1="14763" y1="66950" x2="14763" y2="66950"/>
                        <a14:foregroundMark x1="17427" y1="65400" x2="17427" y2="65400"/>
                        <a14:foregroundMark x1="18826" y1="64150" x2="18826" y2="64150"/>
                        <a14:foregroundMark x1="19729" y1="60750" x2="19729" y2="60750"/>
                        <a14:foregroundMark x1="19187" y1="59250" x2="19187" y2="59250"/>
                        <a14:foregroundMark x1="18059" y1="58800" x2="18059" y2="58800"/>
                        <a14:foregroundMark x1="16795" y1="59100" x2="16795" y2="59100"/>
                        <a14:foregroundMark x1="15801" y1="59800" x2="15801" y2="59800"/>
                        <a14:foregroundMark x1="14763" y1="60350" x2="14763" y2="60350"/>
                        <a14:foregroundMark x1="13995" y1="61050" x2="13995" y2="61050"/>
                        <a14:foregroundMark x1="11467" y1="62300" x2="11467" y2="62300"/>
                        <a14:foregroundMark x1="9707" y1="63700" x2="9707" y2="63700"/>
                        <a14:foregroundMark x1="12596" y1="70200" x2="12596" y2="70200"/>
                        <a14:backgroundMark x1="10971" y1="68750" x2="10971" y2="68750"/>
                        <a14:backgroundMark x1="11738" y1="67800" x2="11738" y2="67800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556792"/>
            <a:ext cx="4705183" cy="42484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3966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202">
        <p14:ripple/>
      </p:transition>
    </mc:Choice>
    <mc:Fallback xmlns="">
      <p:transition spd="slow" advTm="102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800"/>
                            </p:stCondLst>
                            <p:childTnLst>
                              <p:par>
                                <p:cTn id="19" presetID="26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8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B7F6"/>
            </a:gs>
            <a:gs pos="88000">
              <a:srgbClr val="FC709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125113" cy="924475"/>
          </a:xfrm>
        </p:spPr>
        <p:txBody>
          <a:bodyPr/>
          <a:lstStyle/>
          <a:p>
            <a:r>
              <a:rPr lang="ru-RU" sz="48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Написание буквы «С»</a:t>
            </a:r>
            <a:endParaRPr lang="ru-RU" sz="48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075" y="1806575"/>
            <a:ext cx="5403850" cy="4052888"/>
          </a:xfrm>
        </p:spPr>
      </p:pic>
    </p:spTree>
    <p:extLst>
      <p:ext uri="{BB962C8B-B14F-4D97-AF65-F5344CB8AC3E}">
        <p14:creationId xmlns:p14="http://schemas.microsoft.com/office/powerpoint/2010/main" val="11354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202">
        <p14:ripple/>
      </p:transition>
    </mc:Choice>
    <mc:Fallback xmlns="">
      <p:transition spd="slow" advTm="102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7B471"/>
            </a:gs>
            <a:gs pos="88000">
              <a:srgbClr val="FA893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Твердые и мягкие согласные звуки С</a:t>
            </a:r>
            <a:endParaRPr lang="ru-RU" sz="40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778" y="1806575"/>
            <a:ext cx="6574444" cy="4052888"/>
          </a:xfrm>
        </p:spPr>
      </p:pic>
      <p:cxnSp>
        <p:nvCxnSpPr>
          <p:cNvPr id="5" name="Прямая соединительная линия 4"/>
          <p:cNvCxnSpPr>
            <a:stCxn id="4" idx="2"/>
          </p:cNvCxnSpPr>
          <p:nvPr/>
        </p:nvCxnSpPr>
        <p:spPr>
          <a:xfrm>
            <a:off x="4572000" y="5859463"/>
            <a:ext cx="3240360" cy="178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00043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202">
        <p14:ripple/>
      </p:transition>
    </mc:Choice>
    <mc:Fallback xmlns="">
      <p:transition spd="slow" advTm="102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8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6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92917">
              <a:srgbClr val="50ABF6"/>
            </a:gs>
            <a:gs pos="0">
              <a:srgbClr val="A0BBF2"/>
            </a:gs>
            <a:gs pos="88000">
              <a:srgbClr val="0D8EC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800" b="1" dirty="0">
                <a:solidFill>
                  <a:srgbClr val="2E67D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Звук </a:t>
            </a:r>
            <a:r>
              <a:rPr lang="en-US" altLang="ru-RU" sz="4800" b="1" dirty="0">
                <a:solidFill>
                  <a:srgbClr val="2E67D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ru-RU" altLang="ru-RU" sz="4800" b="1" dirty="0">
                <a:solidFill>
                  <a:srgbClr val="2E67D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en-US" altLang="ru-RU" sz="4800" b="1" dirty="0">
                <a:solidFill>
                  <a:srgbClr val="2E67D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endParaRPr lang="ru-RU" sz="4800" b="1" dirty="0">
              <a:solidFill>
                <a:srgbClr val="2E67D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70C0"/>
              </a:buClr>
            </a:pPr>
            <a:r>
              <a:rPr lang="ru-RU" altLang="ru-RU" sz="2400" b="1" dirty="0">
                <a:solidFill>
                  <a:srgbClr val="3D41F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Согласный</a:t>
            </a:r>
          </a:p>
          <a:p>
            <a:pPr>
              <a:buFontTx/>
              <a:buNone/>
            </a:pPr>
            <a:endParaRPr lang="ru-RU" altLang="ru-RU" sz="2400" b="1" dirty="0">
              <a:solidFill>
                <a:srgbClr val="3D41F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</a:pPr>
            <a:endParaRPr lang="ru-RU" altLang="ru-RU" sz="2400" b="1" dirty="0">
              <a:solidFill>
                <a:srgbClr val="3D41F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0070C0"/>
              </a:buClr>
            </a:pPr>
            <a:r>
              <a:rPr lang="ru-RU" altLang="ru-RU" sz="2400" b="1" dirty="0">
                <a:solidFill>
                  <a:srgbClr val="3D41F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Твёрдый</a:t>
            </a:r>
          </a:p>
          <a:p>
            <a:pPr>
              <a:buFontTx/>
              <a:buNone/>
            </a:pPr>
            <a:endParaRPr lang="ru-RU" altLang="ru-RU" sz="2400" b="1" dirty="0">
              <a:solidFill>
                <a:srgbClr val="3D41F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</a:pPr>
            <a:endParaRPr lang="ru-RU" altLang="ru-RU" sz="2400" b="1" dirty="0">
              <a:solidFill>
                <a:srgbClr val="3D41F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0070C0"/>
              </a:buClr>
            </a:pPr>
            <a:r>
              <a:rPr lang="ru-RU" altLang="ru-RU" sz="2400" b="1" dirty="0">
                <a:solidFill>
                  <a:srgbClr val="3D41F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Глухой</a:t>
            </a:r>
          </a:p>
          <a:p>
            <a:pPr>
              <a:buFontTx/>
              <a:buNone/>
            </a:pPr>
            <a:endParaRPr lang="ru-RU" alt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altLang="ru-RU" dirty="0"/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4648200" y="1905000"/>
            <a:ext cx="3581400" cy="3429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schemeClr val="accent4"/>
              </a:solidFill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5105400" y="1447800"/>
            <a:ext cx="2590800" cy="8382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337645"/>
            <a:ext cx="3154686" cy="23896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484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202">
        <p14:ripple/>
      </p:transition>
    </mc:Choice>
    <mc:Fallback xmlns="">
      <p:transition spd="slow" advTm="102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24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400"/>
                            </p:stCondLst>
                            <p:childTnLst>
                              <p:par>
                                <p:cTn id="2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41F7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4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24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8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2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9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9FEBA"/>
            </a:gs>
            <a:gs pos="88000">
              <a:srgbClr val="78CE5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Звук </a:t>
            </a:r>
            <a:r>
              <a:rPr lang="en-US" altLang="ru-RU" sz="4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ru-RU" altLang="ru-RU" sz="4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en-US" altLang="ru-RU" sz="4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’]</a:t>
            </a:r>
            <a:endParaRPr lang="ru-RU" sz="4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3">
                  <a:lumMod val="75000"/>
                </a:schemeClr>
              </a:buClr>
            </a:pPr>
            <a:r>
              <a:rPr lang="ru-RU" alt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Согласный</a:t>
            </a:r>
          </a:p>
          <a:p>
            <a:pPr>
              <a:buFontTx/>
              <a:buNone/>
            </a:pPr>
            <a:endParaRPr lang="ru-RU" altLang="ru-RU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</a:pPr>
            <a:endParaRPr lang="ru-RU" altLang="ru-RU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ru-RU" alt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Мягкий</a:t>
            </a:r>
          </a:p>
          <a:p>
            <a:pPr>
              <a:buFontTx/>
              <a:buNone/>
            </a:pPr>
            <a:endParaRPr lang="ru-RU" altLang="ru-RU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</a:pPr>
            <a:endParaRPr lang="ru-RU" altLang="ru-RU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ru-RU" alt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Глухой</a:t>
            </a:r>
          </a:p>
          <a:p>
            <a:pPr>
              <a:buFontTx/>
              <a:buNone/>
            </a:pPr>
            <a:endParaRPr lang="ru-RU" altLang="ru-RU" dirty="0"/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4648200" y="2057400"/>
            <a:ext cx="3581400" cy="3429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5105400" y="1676400"/>
            <a:ext cx="2590800" cy="8382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519612"/>
            <a:ext cx="2314575" cy="19335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5818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202">
        <p14:ripple/>
      </p:transition>
    </mc:Choice>
    <mc:Fallback xmlns="">
      <p:transition spd="slow" advTm="102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8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7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700"/>
                            </p:stCondLst>
                            <p:childTnLst>
                              <p:par>
                                <p:cTn id="2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70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22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9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1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600"/>
                            </p:stCondLst>
                            <p:childTnLst>
                              <p:par>
                                <p:cTn id="3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3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1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27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27" tmFilter="0, 0; 0.125,0.2665; 0.25,0.4; 0.375,0.465; 0.5,0.5;  0.625,0.535; 0.75,0.6; 0.875,0.7335; 1,1">
                                          <p:stCondLst>
                                            <p:cond delay="152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64" tmFilter="0, 0; 0.125,0.2665; 0.25,0.4; 0.375,0.465; 0.5,0.5;  0.625,0.535; 0.75,0.6; 0.875,0.7335; 1,1">
                                          <p:stCondLst>
                                            <p:cond delay="304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77" tmFilter="0, 0; 0.125,0.2665; 0.25,0.4; 0.375,0.465; 0.5,0.5;  0.625,0.535; 0.75,0.6; 0.875,0.7335; 1,1">
                                          <p:stCondLst>
                                            <p:cond delay="380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60">
                                          <p:stCondLst>
                                            <p:cond delay="149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382" decel="50000">
                                          <p:stCondLst>
                                            <p:cond delay="15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60">
                                          <p:stCondLst>
                                            <p:cond delay="301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382" decel="50000">
                                          <p:stCondLst>
                                            <p:cond delay="307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60">
                                          <p:stCondLst>
                                            <p:cond delay="377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382" decel="50000">
                                          <p:stCondLst>
                                            <p:cond delay="383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60">
                                          <p:stCondLst>
                                            <p:cond delay="415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382" decel="50000">
                                          <p:stCondLst>
                                            <p:cond delay="421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8FEEFB"/>
            </a:gs>
            <a:gs pos="88000">
              <a:srgbClr val="2BDBE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 descr="564606170.gi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875631"/>
            <a:ext cx="5715000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31640" y="692696"/>
            <a:ext cx="65635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Слова на букву «С»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6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3851920" y="5805264"/>
            <a:ext cx="3600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8774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202">
        <p14:ripple/>
      </p:transition>
    </mc:Choice>
    <mc:Fallback xmlns="">
      <p:transition spd="slow" advTm="102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8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6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B7F6"/>
            </a:gs>
            <a:gs pos="88000">
              <a:srgbClr val="FC709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548680"/>
            <a:ext cx="7125112" cy="40514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внимание!!!</a:t>
            </a:r>
            <a:endParaRPr lang="ru-RU" sz="8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4189859"/>
            <a:ext cx="1581150" cy="15811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5416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202">
        <p14:ripple/>
      </p:transition>
    </mc:Choice>
    <mc:Fallback xmlns="">
      <p:transition spd="slow" advTm="102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100"/>
                            </p:stCondLst>
                            <p:childTnLst>
                              <p:par>
                                <p:cTn id="1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heme/theme1.xml><?xml version="1.0" encoding="utf-8"?>
<a:theme xmlns:a="http://schemas.openxmlformats.org/drawingml/2006/main" name="Spring">
  <a:themeElements>
    <a:clrScheme name="Другая 1">
      <a:dk1>
        <a:sysClr val="windowText" lastClr="000000"/>
      </a:dk1>
      <a:lt1>
        <a:sysClr val="window" lastClr="FFFFFF"/>
      </a:lt1>
      <a:dk2>
        <a:srgbClr val="69676D"/>
      </a:dk2>
      <a:lt2>
        <a:srgbClr val="B98CBA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2282</TotalTime>
  <Words>69</Words>
  <Application>Microsoft Office PowerPoint</Application>
  <PresentationFormat>Экран (4:3)</PresentationFormat>
  <Paragraphs>30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Spring</vt:lpstr>
      <vt:lpstr>Презентация PowerPoint</vt:lpstr>
      <vt:lpstr>Презентация PowerPoint</vt:lpstr>
      <vt:lpstr>Написание [с] на двух языках</vt:lpstr>
      <vt:lpstr>Написание буквы «С»</vt:lpstr>
      <vt:lpstr>Твердые и мягкие согласные звуки С</vt:lpstr>
      <vt:lpstr>Звук [с]</vt:lpstr>
      <vt:lpstr>Звук [с’]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Чуева Мария Евгеньевна</dc:creator>
  <cp:lastModifiedBy>Чуева Мария Евгеньевна</cp:lastModifiedBy>
  <cp:revision>29</cp:revision>
  <dcterms:created xsi:type="dcterms:W3CDTF">2014-02-19T10:10:01Z</dcterms:created>
  <dcterms:modified xsi:type="dcterms:W3CDTF">2014-02-24T07:28:01Z</dcterms:modified>
</cp:coreProperties>
</file>