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8" r:id="rId15"/>
    <p:sldId id="276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75" d="100"/>
          <a:sy n="75" d="100"/>
        </p:scale>
        <p:origin x="-194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892473118279605E-2"/>
          <c:y val="4.5317220543806699E-2"/>
          <c:w val="0.57168458781362008"/>
          <c:h val="0.806646525679758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норма зрения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1 класс - 2013г</c:v>
                </c:pt>
                <c:pt idx="1">
                  <c:v>2 класс - 2014г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нарушение зрения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1 класс - 2013г</c:v>
                </c:pt>
                <c:pt idx="1">
                  <c:v>2 класс - 2014г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647552"/>
        <c:axId val="86649088"/>
        <c:axId val="0"/>
      </c:bar3DChart>
      <c:catAx>
        <c:axId val="866475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64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64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6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20708559821632"/>
          <c:y val="0.89536566864998224"/>
          <c:w val="0.41940831467689632"/>
          <c:h val="6.2129592597577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10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да</c:v>
                      </c:pt>
                    </c:strCache>
                  </c:strRef>
                </c15:tx>
              </c15:filteredSeriesTitle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15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642432"/>
        <c:axId val="106656512"/>
        <c:axId val="0"/>
      </c:bar3DChart>
      <c:catAx>
        <c:axId val="10664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56512"/>
        <c:crosses val="autoZero"/>
        <c:auto val="1"/>
        <c:lblAlgn val="ctr"/>
        <c:lblOffset val="100"/>
        <c:noMultiLvlLbl val="0"/>
      </c:catAx>
      <c:valAx>
        <c:axId val="10665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4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</c:v>
                </c:pt>
                <c:pt idx="1">
                  <c:v>14</c:v>
                </c:pt>
                <c:pt idx="2">
                  <c:v>8</c:v>
                </c:pt>
                <c:pt idx="3">
                  <c:v>15</c:v>
                </c:pt>
                <c:pt idx="4">
                  <c:v>6</c:v>
                </c:pt>
                <c:pt idx="5">
                  <c:v>16</c:v>
                </c:pt>
                <c:pt idx="6">
                  <c:v>16</c:v>
                </c:pt>
                <c:pt idx="7">
                  <c:v>15</c:v>
                </c:pt>
                <c:pt idx="8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да</c:v>
                      </c:pt>
                    </c:strCache>
                  </c:strRef>
                </c15:tx>
              </c15:filteredSeriesTitle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11</c:v>
                </c:pt>
                <c:pt idx="1">
                  <c:v>4</c:v>
                </c:pt>
                <c:pt idx="2">
                  <c:v>10</c:v>
                </c:pt>
                <c:pt idx="3">
                  <c:v>3</c:v>
                </c:pt>
                <c:pt idx="4">
                  <c:v>12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466944"/>
        <c:axId val="108468480"/>
        <c:axId val="0"/>
      </c:bar3DChart>
      <c:catAx>
        <c:axId val="1084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468480"/>
        <c:crosses val="autoZero"/>
        <c:auto val="1"/>
        <c:lblAlgn val="ctr"/>
        <c:lblOffset val="100"/>
        <c:noMultiLvlLbl val="0"/>
      </c:catAx>
      <c:valAx>
        <c:axId val="10846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4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5175-428F-4BD6-91B1-C5124326A02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F90F-F704-4433-AD96-43438EE5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B357-E999-409E-97E2-6A9F2A53D51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AF9B-B2C6-43B9-A497-B33132507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3ECD-5A24-4531-93E0-664B9B49918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DBE3-9578-40C7-AE80-FE542878F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70D0-DE97-4AAE-99DC-DC1DB58B568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CF0A-4B40-4D89-84C1-D33FCC583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2BB8-106E-44D1-A22B-C3B5DB22F14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94D0-2B05-408E-9AFD-00CF84636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84ED-0C5F-440F-BB95-4B78A51FB10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B83B-5BA2-411C-9ABB-7229912AC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7DD2-8E81-4EB0-A39F-81BEDD8F0A78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4A39-7664-4C27-9276-D97349C5A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7CB0-A98A-4293-8A01-93771C4B22F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49CF-1000-49D1-8B79-7A3C8F666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75C1-600A-41EB-A0A9-3BFB7E69B8F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0A60-C27B-4B25-8C6D-70AA390D7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D1BB-691A-4175-B17A-0DF7719B423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6C39-1EBE-4442-86FC-9CF545B7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0C5A-C569-460D-B95C-8396CAD37FDE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FEC6-950B-4D13-BF79-46213F3FE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EF231E-842E-4A56-B354-D6EE575CB827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C1BDE2-5986-46E0-A214-A6753CD3A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semyaonline.com.ua/images/2011/09/%D0%A0%D1%8B%D0%B6%D0%B8%D0%BA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lekron.ru/images/stories/zd1-67/zd_1967_01%20-%200009-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289646"/>
            <a:ext cx="71438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Берегите зрение!</a:t>
            </a:r>
          </a:p>
        </p:txBody>
      </p:sp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3563888" y="4653136"/>
            <a:ext cx="51435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Борисова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 2 «А»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428750" y="714375"/>
            <a:ext cx="635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97885"/>
              </p:ext>
            </p:extLst>
          </p:nvPr>
        </p:nvGraphicFramePr>
        <p:xfrm>
          <a:off x="1214414" y="1196752"/>
          <a:ext cx="7034212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404664"/>
            <a:ext cx="678661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Результаты проверки зрения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60594"/>
              </p:ext>
            </p:extLst>
          </p:nvPr>
        </p:nvGraphicFramePr>
        <p:xfrm>
          <a:off x="1076638" y="1103097"/>
          <a:ext cx="7143799" cy="3607943"/>
        </p:xfrm>
        <a:graphic>
          <a:graphicData uri="http://schemas.openxmlformats.org/drawingml/2006/table">
            <a:tbl>
              <a:tblPr/>
              <a:tblGrid>
                <a:gridCol w="4516637"/>
                <a:gridCol w="1313581"/>
                <a:gridCol w="1313581"/>
              </a:tblGrid>
              <a:tr h="34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Times New Roman"/>
                          <a:ea typeface="Calibri"/>
                          <a:cs typeface="Times New Roman"/>
                        </a:rPr>
                        <a:t>Вопросы 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1. Всегда читаю сидя.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2. Делаю перерывы во время чтения.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3. Слежу за посадкой при письме.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4. Делаю уроки при хорошем освещении.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5. Делаю гимнастику для глаз.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6. Часто бываю на свежем воздухе.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Употребляю в пищу растительные продукты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Оберегаю глаза от попадания в них инородных тел.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Каждый год проверяю свое зрение у врача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332656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 я забочусь о своих глазах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4869160"/>
            <a:ext cx="700092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Ответы учеников 2 класса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78468"/>
              </p:ext>
            </p:extLst>
          </p:nvPr>
        </p:nvGraphicFramePr>
        <p:xfrm>
          <a:off x="611560" y="1052736"/>
          <a:ext cx="8128000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476672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 я забочусь о своих глазах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42436"/>
              </p:ext>
            </p:extLst>
          </p:nvPr>
        </p:nvGraphicFramePr>
        <p:xfrm>
          <a:off x="1076638" y="1102475"/>
          <a:ext cx="7143799" cy="3607943"/>
        </p:xfrm>
        <a:graphic>
          <a:graphicData uri="http://schemas.openxmlformats.org/drawingml/2006/table">
            <a:tbl>
              <a:tblPr/>
              <a:tblGrid>
                <a:gridCol w="4516637"/>
                <a:gridCol w="1313581"/>
                <a:gridCol w="1313581"/>
              </a:tblGrid>
              <a:tr h="345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Times New Roman"/>
                          <a:ea typeface="Calibri"/>
                          <a:cs typeface="Times New Roman"/>
                        </a:rPr>
                        <a:t>Вопросы 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1. Всегда читаю сидя.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2. Делаю перерывы во время чтения.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3. Слежу за посадкой при письме.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4. Делаю уроки при хорошем освещении.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5. Делаю гимнастику для глаз.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6. Часто бываю на свежем воздухе.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Употребляю в пищу растительные продукты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Оберегаю глаза от попадания в них инородных тел.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Каждый год проверяю свое зрение у врача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b="1" kern="12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7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332656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 я забочусь о своих глазах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869160"/>
            <a:ext cx="700092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Ответы учеников 9 класса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215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041670"/>
              </p:ext>
            </p:extLst>
          </p:nvPr>
        </p:nvGraphicFramePr>
        <p:xfrm>
          <a:off x="611560" y="1052736"/>
          <a:ext cx="8128000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476672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 я забочусь о своих глазах</a:t>
            </a:r>
          </a:p>
        </p:txBody>
      </p:sp>
    </p:spTree>
    <p:extLst>
      <p:ext uri="{BB962C8B-B14F-4D97-AF65-F5344CB8AC3E}">
        <p14:creationId xmlns:p14="http://schemas.microsoft.com/office/powerpoint/2010/main" val="538325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Физминутка</a:t>
            </a:r>
            <a:r>
              <a:rPr lang="ru-RU" dirty="0" smtClean="0"/>
              <a:t> для глаз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8283" t="17778" r="13131" b="12726"/>
          <a:stretch>
            <a:fillRect/>
          </a:stretch>
        </p:blipFill>
        <p:spPr bwMode="auto">
          <a:xfrm>
            <a:off x="1714500" y="1500188"/>
            <a:ext cx="5572125" cy="413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96752"/>
            <a:ext cx="71438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ВНИМАНИЕ!</a:t>
            </a: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3635896" y="4653136"/>
            <a:ext cx="51435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Борисова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 2 «А»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57150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Цель: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2000250" y="357188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Georgia" pitchFamily="18" charset="0"/>
              </a:rPr>
              <a:t>изучить вопрос о том, как сохранить зрение, здоровье глаз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571504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Задачи: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857250" y="1285875"/>
            <a:ext cx="7786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Изучить литературу по теме.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Выяснить причины ухудшения зрения.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Познакомиться с правилами бережного отношения к зрению.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Создать буклет «Берегите зрение!»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4000504"/>
            <a:ext cx="607223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Методы исследования: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000125" y="4500563"/>
            <a:ext cx="6357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Подбор и анализ литературы.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Беседа.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Практические опыты.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ru-RU" sz="2000" b="1" i="1" dirty="0">
                <a:latin typeface="Georgia" pitchFamily="18" charset="0"/>
              </a:rPr>
              <a:t>Анкетирование.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2928934"/>
            <a:ext cx="607223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Объект исследования:</a:t>
            </a:r>
          </a:p>
        </p:txBody>
      </p:sp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4929188" y="2928938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/>
            <a:r>
              <a:rPr lang="ru-RU" sz="2000" b="1" i="1">
                <a:latin typeface="Georgia" pitchFamily="18" charset="0"/>
              </a:rPr>
              <a:t>глаза как органы зрения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662" y="3357562"/>
            <a:ext cx="507209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Предмет исследования:</a:t>
            </a:r>
          </a:p>
        </p:txBody>
      </p:sp>
      <p:sp>
        <p:nvSpPr>
          <p:cNvPr id="6155" name="TextBox 6"/>
          <p:cNvSpPr txBox="1">
            <a:spLocks noChangeArrowheads="1"/>
          </p:cNvSpPr>
          <p:nvPr/>
        </p:nvSpPr>
        <p:spPr bwMode="auto">
          <a:xfrm>
            <a:off x="4857750" y="3357563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/>
            <a:r>
              <a:rPr lang="ru-RU" sz="2000" b="1" i="1">
                <a:latin typeface="Georgia" pitchFamily="18" charset="0"/>
              </a:rPr>
              <a:t>бережное отношение к </a:t>
            </a:r>
          </a:p>
          <a:p>
            <a:pPr marL="742950" indent="-742950" algn="r"/>
            <a:r>
              <a:rPr lang="ru-RU" sz="2000" b="1" i="1">
                <a:latin typeface="Georgia" pitchFamily="18" charset="0"/>
              </a:rPr>
              <a:t>своему зрению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14356"/>
            <a:ext cx="607223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Гипотеза: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83568" y="1844824"/>
            <a:ext cx="828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ru-RU" sz="3600" b="1" i="1" dirty="0">
                <a:latin typeface="Georgia" pitchFamily="18" charset="0"/>
              </a:rPr>
              <a:t>предположим, если правильно</a:t>
            </a:r>
          </a:p>
          <a:p>
            <a:pPr marL="742950" indent="-742950"/>
            <a:r>
              <a:rPr lang="ru-RU" sz="3600" b="1" i="1" dirty="0">
                <a:latin typeface="Georgia" pitchFamily="18" charset="0"/>
              </a:rPr>
              <a:t>следить за здоровьем глаз, то</a:t>
            </a:r>
          </a:p>
          <a:p>
            <a:pPr marL="742950" indent="-742950"/>
            <a:r>
              <a:rPr lang="ru-RU" sz="3600" b="1" i="1" dirty="0">
                <a:latin typeface="Georgia" pitchFamily="18" charset="0"/>
              </a:rPr>
              <a:t>можно сохранить хорошее</a:t>
            </a:r>
          </a:p>
          <a:p>
            <a:pPr marL="742950" indent="-742950"/>
            <a:r>
              <a:rPr lang="ru-RU" sz="3600" b="1" i="1" dirty="0">
                <a:latin typeface="Georgia" pitchFamily="18" charset="0"/>
              </a:rPr>
              <a:t>зрение надолго.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857250" y="571500"/>
            <a:ext cx="828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ru-RU" sz="3600" b="1" i="1">
                <a:latin typeface="Georgia" pitchFamily="18" charset="0"/>
              </a:rPr>
              <a:t>Разберемся вместе, дети:</a:t>
            </a:r>
          </a:p>
          <a:p>
            <a:pPr marL="742950" indent="-742950"/>
            <a:r>
              <a:rPr lang="ru-RU" sz="3600" b="1" i="1">
                <a:latin typeface="Georgia" pitchFamily="18" charset="0"/>
              </a:rPr>
              <a:t>Для чего глаза на свете?</a:t>
            </a:r>
          </a:p>
          <a:p>
            <a:pPr marL="742950" indent="-742950"/>
            <a:r>
              <a:rPr lang="ru-RU" sz="3600" b="1" i="1">
                <a:latin typeface="Georgia" pitchFamily="18" charset="0"/>
              </a:rPr>
              <a:t>Почему у всех у нас</a:t>
            </a:r>
          </a:p>
          <a:p>
            <a:pPr marL="742950" indent="-742950"/>
            <a:r>
              <a:rPr lang="ru-RU" sz="3600" b="1" i="1">
                <a:latin typeface="Georgia" pitchFamily="18" charset="0"/>
              </a:rPr>
              <a:t>На лице есть пара глаз?</a:t>
            </a:r>
          </a:p>
        </p:txBody>
      </p:sp>
      <p:pic>
        <p:nvPicPr>
          <p:cNvPr id="17410" name="Picture 2" descr="http://www.ellf.ru/uploads/posts/2011-04/1304019494_1-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867364">
            <a:off x="993775" y="3737769"/>
            <a:ext cx="3328988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http://semyaonline.com.ua/images/2011/09/%D0%A0%D1%8B%D0%B6%D0%B8%D0%BA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643438" y="2928938"/>
            <a:ext cx="33623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yogagimalai.files.wordpress.com/2012/03/fee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5786478" cy="461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607223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Органы чувств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lamandi-club.com/upload/blogs/3ca46407e218c4927449d2418a51cec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857232"/>
            <a:ext cx="478838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kolyan.net/uploads/posts/2009-09/1252477227_0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060848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eyecenter.com.ua/ergon/ophergo/oko.gif"/>
          <p:cNvPicPr>
            <a:picLocks noChangeAspect="1" noChangeArrowheads="1"/>
          </p:cNvPicPr>
          <p:nvPr/>
        </p:nvPicPr>
        <p:blipFill>
          <a:blip r:embed="rId2"/>
          <a:srcRect b="3704"/>
          <a:stretch>
            <a:fillRect/>
          </a:stretch>
        </p:blipFill>
        <p:spPr bwMode="auto">
          <a:xfrm>
            <a:off x="1071538" y="1428736"/>
            <a:ext cx="646862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607223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Строение глаза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25" y="2643188"/>
            <a:ext cx="1214438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594296">
            <a:off x="5943600" y="2759075"/>
            <a:ext cx="46038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1928813"/>
            <a:ext cx="1714500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14874">
            <a:off x="5722938" y="1973263"/>
            <a:ext cx="60325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86438" y="4214813"/>
            <a:ext cx="1357312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00688" y="4572000"/>
            <a:ext cx="150018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9372488">
            <a:off x="5054600" y="4559300"/>
            <a:ext cx="1000125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1688" y="2071688"/>
            <a:ext cx="85725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8389490">
            <a:off x="2823369" y="2280444"/>
            <a:ext cx="285750" cy="59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28813" y="1571625"/>
            <a:ext cx="1928812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8" name="TextBox 23"/>
          <p:cNvSpPr txBox="1">
            <a:spLocks noChangeArrowheads="1"/>
          </p:cNvSpPr>
          <p:nvPr/>
        </p:nvSpPr>
        <p:spPr bwMode="auto">
          <a:xfrm>
            <a:off x="3857625" y="1214438"/>
            <a:ext cx="1643063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Georgia" pitchFamily="18" charset="0"/>
              </a:rPr>
              <a:t>сетчатка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7875" y="2143125"/>
            <a:ext cx="1643063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радужка</a:t>
            </a:r>
          </a:p>
        </p:txBody>
      </p:sp>
      <p:sp>
        <p:nvSpPr>
          <p:cNvPr id="11280" name="TextBox 25"/>
          <p:cNvSpPr txBox="1">
            <a:spLocks noChangeArrowheads="1"/>
          </p:cNvSpPr>
          <p:nvPr/>
        </p:nvSpPr>
        <p:spPr bwMode="auto">
          <a:xfrm>
            <a:off x="6215063" y="2714625"/>
            <a:ext cx="185737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000"/>
                </a:solidFill>
                <a:latin typeface="Georgia" pitchFamily="18" charset="0"/>
              </a:rPr>
              <a:t>роговица</a:t>
            </a:r>
          </a:p>
        </p:txBody>
      </p:sp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6072188" y="3571875"/>
            <a:ext cx="214312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F0"/>
                </a:solidFill>
                <a:latin typeface="Georgia" pitchFamily="18" charset="0"/>
              </a:rPr>
              <a:t>хрусталик</a:t>
            </a:r>
          </a:p>
        </p:txBody>
      </p:sp>
      <p:sp>
        <p:nvSpPr>
          <p:cNvPr id="11282" name="TextBox 27"/>
          <p:cNvSpPr txBox="1">
            <a:spLocks noChangeArrowheads="1"/>
          </p:cNvSpPr>
          <p:nvPr/>
        </p:nvSpPr>
        <p:spPr bwMode="auto">
          <a:xfrm>
            <a:off x="500063" y="2357438"/>
            <a:ext cx="1928812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  <a:latin typeface="Georgia" pitchFamily="18" charset="0"/>
              </a:rPr>
              <a:t>зрительный нерв</a:t>
            </a:r>
          </a:p>
        </p:txBody>
      </p:sp>
      <p:sp>
        <p:nvSpPr>
          <p:cNvPr id="24" name="Овал 23"/>
          <p:cNvSpPr/>
          <p:nvPr/>
        </p:nvSpPr>
        <p:spPr>
          <a:xfrm>
            <a:off x="5643563" y="3429000"/>
            <a:ext cx="71437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>
            <a:stCxn id="24" idx="6"/>
            <a:endCxn id="19" idx="0"/>
          </p:cNvCxnSpPr>
          <p:nvPr/>
        </p:nvCxnSpPr>
        <p:spPr>
          <a:xfrm>
            <a:off x="5715000" y="3536950"/>
            <a:ext cx="536575" cy="1035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85" name="TextBox 27"/>
          <p:cNvSpPr txBox="1">
            <a:spLocks noChangeArrowheads="1"/>
          </p:cNvSpPr>
          <p:nvPr/>
        </p:nvSpPr>
        <p:spPr bwMode="auto">
          <a:xfrm>
            <a:off x="6215063" y="4500563"/>
            <a:ext cx="17145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Georgia" pitchFamily="18" charset="0"/>
              </a:rPr>
              <a:t>зрачок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етчатка"/>
          <p:cNvPicPr>
            <a:picLocks noChangeAspect="1" noChangeArrowheads="1"/>
          </p:cNvPicPr>
          <p:nvPr/>
        </p:nvPicPr>
        <p:blipFill>
          <a:blip r:embed="rId2"/>
          <a:srcRect t="15253" b="25690"/>
          <a:stretch>
            <a:fillRect/>
          </a:stretch>
        </p:blipFill>
        <p:spPr bwMode="auto">
          <a:xfrm>
            <a:off x="928661" y="642918"/>
            <a:ext cx="423617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http://www.lekron.ru/images/stories/zd1-67/zd_1967_01%20-%200009-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488" y="3000372"/>
            <a:ext cx="5444333" cy="229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071563" y="207168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eorgia" pitchFamily="18" charset="0"/>
              </a:rPr>
              <a:t>палочки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071813" y="207168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eorgia" pitchFamily="18" charset="0"/>
              </a:rPr>
              <a:t>колбочки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SC0419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9125" y="597694"/>
            <a:ext cx="3671888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DSC0418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38" y="3523457"/>
            <a:ext cx="3286125" cy="2190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00063" y="1014933"/>
            <a:ext cx="37861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Зрачок регулирует количество света. Если света недостаточно – он автоматически расширяется, если достаточно – сужается.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071563" y="50006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Опыт № 1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000625" y="350043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Опыт № 2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4643438" y="4071938"/>
            <a:ext cx="400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Глаза видят разное изображение, но мозг объединяет и делает единое изображение.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422</Words>
  <Application>Microsoft Office PowerPoint</Application>
  <PresentationFormat>Экран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 c кнопками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 для глаз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1</cp:lastModifiedBy>
  <cp:revision>72</cp:revision>
  <dcterms:created xsi:type="dcterms:W3CDTF">2011-07-13T11:42:07Z</dcterms:created>
  <dcterms:modified xsi:type="dcterms:W3CDTF">2015-04-27T12:52:17Z</dcterms:modified>
</cp:coreProperties>
</file>